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Lst>
  <p:sldSz cy="5143500" cx="9144000"/>
  <p:notesSz cx="6858000" cy="9144000"/>
  <p:embeddedFontLst>
    <p:embeddedFont>
      <p:font typeface="Cabin"/>
      <p:regular r:id="rId140"/>
      <p:bold r:id="rId141"/>
      <p:italic r:id="rId142"/>
      <p:boldItalic r:id="rId143"/>
    </p:embeddedFont>
    <p:embeddedFont>
      <p:font typeface="Helvetica Neue"/>
      <p:regular r:id="rId144"/>
      <p:bold r:id="rId145"/>
      <p:italic r:id="rId146"/>
      <p:boldItalic r:id="rId1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43" Type="http://schemas.openxmlformats.org/officeDocument/2006/relationships/font" Target="fonts/Cabin-boldItalic.fntdata"/><Relationship Id="rId142" Type="http://schemas.openxmlformats.org/officeDocument/2006/relationships/font" Target="fonts/Cabin-italic.fntdata"/><Relationship Id="rId141" Type="http://schemas.openxmlformats.org/officeDocument/2006/relationships/font" Target="fonts/Cabin-bold.fntdata"/><Relationship Id="rId140" Type="http://schemas.openxmlformats.org/officeDocument/2006/relationships/font" Target="fonts/Cabin-regular.fntdata"/><Relationship Id="rId5" Type="http://schemas.openxmlformats.org/officeDocument/2006/relationships/slide" Target="slides/slide1.xml"/><Relationship Id="rId147" Type="http://schemas.openxmlformats.org/officeDocument/2006/relationships/font" Target="fonts/HelveticaNeue-boldItalic.fntdata"/><Relationship Id="rId6" Type="http://schemas.openxmlformats.org/officeDocument/2006/relationships/slide" Target="slides/slide2.xml"/><Relationship Id="rId146" Type="http://schemas.openxmlformats.org/officeDocument/2006/relationships/font" Target="fonts/HelveticaNeue-italic.fntdata"/><Relationship Id="rId7" Type="http://schemas.openxmlformats.org/officeDocument/2006/relationships/slide" Target="slides/slide3.xml"/><Relationship Id="rId145" Type="http://schemas.openxmlformats.org/officeDocument/2006/relationships/font" Target="fonts/HelveticaNeue-bold.fntdata"/><Relationship Id="rId8" Type="http://schemas.openxmlformats.org/officeDocument/2006/relationships/slide" Target="slides/slide4.xml"/><Relationship Id="rId144" Type="http://schemas.openxmlformats.org/officeDocument/2006/relationships/font" Target="fonts/HelveticaNeue-regular.fntdata"/><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service-manual/technology/testing-with-assistive-technologies" TargetMode="Externa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blog.gov.uk/2018/09/27/assistive-technology-tools-you-can-use-at-no-cost/" TargetMode="Externa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UKHomeOffice/posters/blob/master/accessibility/researching-access-needs/Research-who_to_include_when%3F.pdf"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blog.gov.uk/2016/08/22/accessibility-and-me-james-buller/" TargetMode="Externa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blog.gov.uk/2016/08/22/accessibility-and-me-james-buller/" TargetMode="Externa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blog.gov.uk/2016/11/01/results-of-the-2016-gov-uk-assistive-technology-survey/" TargetMode="Externa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digital.gov/" TargetMode="Externa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manual.dwp.gov.uk/guidance-for-your-job-role" TargetMode="Externa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service-manual/helping-people-to-use-your-service" TargetMode="Externa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blog.gov.uk/" TargetMode="Externa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uidance/content-design" TargetMode="Externa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ign-system.service.gov.uk/" TargetMode="Externa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service-manual/communities/accessibility-community" TargetMode="Externa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manual.dwp.gov.uk/"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UKHomeOffice/posters" TargetMode="Externa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org/WAI/" TargetMode="Externa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uidance/government-design-principl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This_is_for_Everyone.jp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uidance/accessibility-requirements-for-public-sector-websites-and-app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campaign.gov.uk/"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org/TR/WCAG21/"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service-manual/helping-people-to-use-your-service/making-your-service-accessible-an-introduction"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nib.org.uk/eye-health-eye-conditions-z-eye-conditions/diabetes-related-eye-condition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statistics/disability-facts-and-figures/disability-facts-and-figures#disability-prevalence-estimates"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s.gov.uk/employmentandlabourmarket/peopleinwork/publicsectorpersonnel/bulletins/civilservicestatistics/2018"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case-studies/on-the-frontline-of-ebola"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ds.blog.gov.uk/2016/02/23/writing-content-for-everyone/"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service-manual/technology/using-progressive-enhancemen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lphagov.github.io/accessibility-tool-audit/" TargetMode="Externa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18f.gov/checklist/" TargetMode="Externa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 name="Shape 17"/>
        <p:cNvGrpSpPr/>
        <p:nvPr/>
      </p:nvGrpSpPr>
      <p:grpSpPr>
        <a:xfrm>
          <a:off x="0" y="0"/>
          <a:ext cx="0" cy="0"/>
          <a:chOff x="0" y="0"/>
          <a:chExt cx="0" cy="0"/>
        </a:xfrm>
      </p:grpSpPr>
      <p:sp>
        <p:nvSpPr>
          <p:cNvPr id="18" name="Google Shape;18;gd08402357a_1_8: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 name="Google Shape;19;gd08402357a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Your job has to do with… code, design, content, user research, management, other</a:t>
            </a:r>
            <a:endParaRPr/>
          </a:p>
          <a:p>
            <a:pPr indent="0" lvl="0" marL="0" rtl="0" algn="l">
              <a:spcBef>
                <a:spcPts val="0"/>
              </a:spcBef>
              <a:spcAft>
                <a:spcPts val="0"/>
              </a:spcAft>
              <a:buNone/>
            </a:pPr>
            <a:r>
              <a:rPr lang="en-GB"/>
              <a:t>What is your level of accessibility knowledge/experience? novice 1 2 3 4 5 6 7 8 9 10 expert</a:t>
            </a:r>
            <a:br>
              <a:rPr lang="en-GB"/>
            </a:b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95faffd91_2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 name="Google Shape;66;gd95faffd91_2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I</a:t>
            </a:r>
            <a:r>
              <a:rPr lang="en-GB"/>
              <a:t>mpairments aren’t always permanent</a:t>
            </a:r>
            <a:endParaRPr/>
          </a:p>
          <a:p>
            <a:pPr indent="0" lvl="0" marL="0" rtl="0" algn="l">
              <a:spcBef>
                <a:spcPts val="0"/>
              </a:spcBef>
              <a:spcAft>
                <a:spcPts val="0"/>
              </a:spcAft>
              <a:buClr>
                <a:schemeClr val="dk1"/>
              </a:buClr>
              <a:buFont typeface="Arial"/>
              <a:buNone/>
            </a:pPr>
            <a:r>
              <a:rPr lang="en-GB"/>
              <a:t>People sometimes temporarily do not have use of one or more of their senses</a:t>
            </a:r>
            <a:endParaRPr/>
          </a:p>
          <a:p>
            <a:pPr indent="0" lvl="0" marL="0" rtl="0" algn="l">
              <a:spcBef>
                <a:spcPts val="0"/>
              </a:spcBef>
              <a:spcAft>
                <a:spcPts val="0"/>
              </a:spcAft>
              <a:buNone/>
            </a:pPr>
            <a:r>
              <a:rPr lang="en-GB"/>
              <a:t>And people might not have full use of their senses because of the situation they’re in</a:t>
            </a:r>
            <a:endParaRPr/>
          </a:p>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d95faffd91_2_10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0" name="Google Shape;560;gd95faffd91_2_10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u="sng">
                <a:solidFill>
                  <a:schemeClr val="hlink"/>
                </a:solidFill>
                <a:hlinkClick r:id="rId2"/>
              </a:rPr>
              <a:t>https://www.gov.uk/service-manual/technology/testing-with-assistive-technologies</a:t>
            </a:r>
            <a:r>
              <a:rPr lang="en-GB"/>
              <a:t>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d95faffd91_2_10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gd95faffd91_2_10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d95faffd91_2_10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0" name="Google Shape;570;gd95faffd91_2_10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a:t>Accessibility empathy lab in GDS office</a:t>
            </a:r>
            <a:endParaRPr/>
          </a:p>
          <a:p>
            <a:pPr indent="0" lvl="0" marL="0" rtl="0" algn="l">
              <a:spcBef>
                <a:spcPts val="0"/>
              </a:spcBef>
              <a:spcAft>
                <a:spcPts val="0"/>
              </a:spcAft>
              <a:buSzPts val="1100"/>
              <a:buFont typeface="Arial"/>
              <a:buNone/>
            </a:pPr>
            <a:r>
              <a:t/>
            </a:r>
            <a:endParaRPr/>
          </a:p>
          <a:p>
            <a:pPr indent="0" lvl="0" marL="0" rtl="0" algn="l">
              <a:spcBef>
                <a:spcPts val="0"/>
              </a:spcBef>
              <a:spcAft>
                <a:spcPts val="0"/>
              </a:spcAft>
              <a:buSzPts val="1100"/>
              <a:buFont typeface="Arial"/>
              <a:buNone/>
            </a:pPr>
            <a:r>
              <a:rPr lang="en-GB"/>
              <a:t>Windows 10 laptops with various assistive tech on them, MacBook Air, iPhone, iPad, Android phone and Android tablet, Chromebooks, etc</a:t>
            </a:r>
            <a:endParaRPr/>
          </a:p>
          <a:p>
            <a:pPr indent="0" lvl="0" marL="0" rtl="0" algn="l">
              <a:spcBef>
                <a:spcPts val="0"/>
              </a:spcBef>
              <a:spcAft>
                <a:spcPts val="0"/>
              </a:spcAft>
              <a:buSzPts val="1100"/>
              <a:buFont typeface="Arial"/>
              <a:buNone/>
            </a:pPr>
            <a:r>
              <a:t/>
            </a:r>
            <a:endParaRPr/>
          </a:p>
          <a:p>
            <a:pPr indent="0" lvl="0" marL="0" rtl="0" algn="l">
              <a:spcBef>
                <a:spcPts val="0"/>
              </a:spcBef>
              <a:spcAft>
                <a:spcPts val="0"/>
              </a:spcAft>
              <a:buSzPts val="1100"/>
              <a:buFont typeface="Arial"/>
              <a:buNone/>
            </a:pPr>
            <a:r>
              <a:rPr lang="en-GB"/>
              <a:t>https://gds.blog.gov.uk/2018/06/20/creating-the-uk-governments-accessibility-empathy-lab/</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d95faffd91_2_10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5" name="Google Shape;575;gd95faffd91_2_10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d95faffd91_2_10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0" name="Google Shape;580;gd95faffd91_2_10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u="sng">
                <a:solidFill>
                  <a:schemeClr val="hlink"/>
                </a:solidFill>
                <a:hlinkClick r:id="rId2"/>
              </a:rPr>
              <a:t>https://accessibility.blog.gov.uk/2018/09/27/assistive-technology-tools-you-can-use-at-no-cost/</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d95faffd91_2_10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5" name="Google Shape;585;gd95faffd91_2_10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d95faffd91_2_10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0" name="Google Shape;590;gd95faffd91_2_10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u="sng">
                <a:solidFill>
                  <a:schemeClr val="hlink"/>
                </a:solidFill>
                <a:hlinkClick r:id="rId2"/>
              </a:rPr>
              <a:t>https://github.com/UKHomeOffice/posters/blob/master/accessibility/researching-access-needs/Research-who_to_include_when%3F.pdf</a:t>
            </a:r>
            <a:r>
              <a:rPr lang="en-GB"/>
              <a:t> </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d95faffd91_2_10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5" name="Google Shape;595;gd95faffd91_2_10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People who do audits all the time are much quicker at finding the gotchas than people who do them occasionally</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d95faffd91_2_1152: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d95faffd91_2_1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d95faffd91_2_1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5" name="Google Shape;605;gd95faffd91_2_11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95faffd91_2_12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d95faffd91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motor, hearing, </a:t>
            </a:r>
            <a:r>
              <a:rPr lang="en-GB"/>
              <a:t>vision, speech, cognitive</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d95faffd91_2_1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0" name="Google Shape;610;gd95faffd91_2_11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Tinted glasses</a:t>
            </a:r>
            <a:endParaRPr/>
          </a:p>
          <a:p>
            <a:pPr indent="0" lvl="0" marL="0" rtl="0" algn="l">
              <a:spcBef>
                <a:spcPts val="0"/>
              </a:spcBef>
              <a:spcAft>
                <a:spcPts val="0"/>
              </a:spcAft>
              <a:buClr>
                <a:schemeClr val="dk1"/>
              </a:buClr>
              <a:buSzPts val="1100"/>
              <a:buFont typeface="Arial"/>
              <a:buNone/>
            </a:pPr>
            <a:r>
              <a:rPr lang="en-GB"/>
              <a:t>Magnifier</a:t>
            </a:r>
            <a:endParaRPr/>
          </a:p>
          <a:p>
            <a:pPr indent="0" lvl="0" marL="0" rtl="0" algn="l">
              <a:spcBef>
                <a:spcPts val="0"/>
              </a:spcBef>
              <a:spcAft>
                <a:spcPts val="0"/>
              </a:spcAft>
              <a:buClr>
                <a:schemeClr val="dk1"/>
              </a:buClr>
              <a:buSzPts val="1100"/>
              <a:buFont typeface="Arial"/>
              <a:buNone/>
            </a:pPr>
            <a:r>
              <a:rPr lang="en-GB"/>
              <a:t>Monocular (mini telescope)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source: </a:t>
            </a:r>
            <a:r>
              <a:rPr lang="en-GB" u="sng">
                <a:solidFill>
                  <a:schemeClr val="hlink"/>
                </a:solidFill>
                <a:hlinkClick r:id="rId2"/>
              </a:rPr>
              <a:t>https://accessibility.blog.gov.uk/2016/08/22/accessibility-and-me-james-buller/</a:t>
            </a:r>
            <a:r>
              <a:rPr lang="en-GB"/>
              <a:t> </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d95faffd91_2_1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5" name="Google Shape;615;gd95faffd91_2_11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High contrast keyboard overlay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source: </a:t>
            </a:r>
            <a:r>
              <a:rPr lang="en-GB" u="sng">
                <a:solidFill>
                  <a:schemeClr val="hlink"/>
                </a:solidFill>
                <a:hlinkClick r:id="rId2"/>
              </a:rPr>
              <a:t>https://accessibility.blog.gov.uk/2016/08/22/accessibility-and-me-james-buller/</a:t>
            </a:r>
            <a:r>
              <a:rPr lang="en-GB"/>
              <a:t> </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d7dd8927a1_1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0" name="Google Shape;620;gd7dd8927a1_1_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B0C0C"/>
              </a:buClr>
              <a:buSzPts val="1100"/>
              <a:buFont typeface="Arial"/>
              <a:buNone/>
            </a:pPr>
            <a:r>
              <a:rPr lang="en-GB"/>
              <a:t>source: </a:t>
            </a:r>
            <a:r>
              <a:rPr lang="en-GB" u="sng">
                <a:solidFill>
                  <a:schemeClr val="hlink"/>
                </a:solidFill>
                <a:hlinkClick r:id="rId2"/>
              </a:rPr>
              <a:t>https://accessibility.blog.gov.uk/2016/11/01/results-of-the-2016-gov-uk-assistive-technology-survey/</a:t>
            </a:r>
            <a:r>
              <a:rPr lang="en-GB"/>
              <a:t> </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d95faffd91_2_1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6" name="Google Shape;626;gd95faffd91_2_11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d95faffd91_2_1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1" name="Google Shape;631;gd95faffd91_2_11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d95faffd91_2_1232: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d95faffd91_2_1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d95faffd91_2_1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1" name="Google Shape;641;gd95faffd91_2_12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d95faffd91_2_1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6" name="Google Shape;646;gd95faffd91_2_12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d95faffd91_2_12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1" name="Google Shape;651;gd95faffd91_2_12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d95faffd91_2_1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6" name="Google Shape;656;gd95faffd91_2_12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95faffd91_2_24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d95faffd91_2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d95faffd91_2_1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1" name="Google Shape;661;gd95faffd91_2_12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Accessibility for Teams</a:t>
            </a:r>
            <a:endParaRPr/>
          </a:p>
          <a:p>
            <a:pPr indent="0" lvl="0" marL="0" rtl="0" algn="l">
              <a:spcBef>
                <a:spcPts val="0"/>
              </a:spcBef>
              <a:spcAft>
                <a:spcPts val="0"/>
              </a:spcAft>
              <a:buClr>
                <a:schemeClr val="dk1"/>
              </a:buClr>
              <a:buSzPts val="1100"/>
              <a:buFont typeface="Arial"/>
              <a:buNone/>
            </a:pPr>
            <a:r>
              <a:rPr lang="en-GB"/>
              <a:t>A ‘quick-start’ guide for embedding accessibility and inclusive design practices into your team’s workflow</a:t>
            </a:r>
            <a:endParaRPr/>
          </a:p>
          <a:p>
            <a:pPr indent="0" lvl="0" marL="0" rtl="0" algn="l">
              <a:spcBef>
                <a:spcPts val="0"/>
              </a:spcBef>
              <a:spcAft>
                <a:spcPts val="0"/>
              </a:spcAft>
              <a:buFont typeface="Arial"/>
              <a:buNone/>
            </a:pPr>
            <a:r>
              <a:rPr lang="en-GB" u="sng">
                <a:solidFill>
                  <a:schemeClr val="hlink"/>
                </a:solidFill>
                <a:hlinkClick r:id="rId2"/>
              </a:rPr>
              <a:t>https://accessibility.digital.gov/</a:t>
            </a:r>
            <a:r>
              <a:rPr lang="en-GB"/>
              <a:t>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d95faffd91_2_1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6" name="Google Shape;666;gd95faffd91_2_12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u="sng">
                <a:solidFill>
                  <a:schemeClr val="hlink"/>
                </a:solidFill>
                <a:hlinkClick r:id="rId2"/>
              </a:rPr>
              <a:t>https://accessibility-manual.dwp.gov.uk/guidance-for-your-job-role</a:t>
            </a:r>
            <a:r>
              <a:rPr lang="en-GB"/>
              <a:t> </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d08402357a_1_1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d08402357a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d95faffd91_2_132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d95faffd91_2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d95faffd91_2_13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2" name="Google Shape;682;gd95faffd91_2_13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Accessibility section in the Service Manual</a:t>
            </a:r>
            <a:endParaRPr/>
          </a:p>
          <a:p>
            <a:pPr indent="0" lvl="0" marL="0" rtl="0" algn="l">
              <a:spcBef>
                <a:spcPts val="0"/>
              </a:spcBef>
              <a:spcAft>
                <a:spcPts val="0"/>
              </a:spcAft>
              <a:buFont typeface="Arial"/>
              <a:buNone/>
            </a:pPr>
            <a:r>
              <a:rPr lang="en-GB" u="sng">
                <a:solidFill>
                  <a:schemeClr val="hlink"/>
                </a:solidFill>
                <a:hlinkClick r:id="rId2"/>
              </a:rPr>
              <a:t>https://www.gov.uk/service-manual/helping-people-to-use-your-service</a:t>
            </a:r>
            <a:r>
              <a:rPr lang="en-GB"/>
              <a:t>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d95faffd91_2_1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7" name="Google Shape;687;gd95faffd91_2_13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Accessibility in government blog</a:t>
            </a:r>
            <a:endParaRPr/>
          </a:p>
          <a:p>
            <a:pPr indent="0" lvl="0" marL="0" rtl="0" algn="l">
              <a:spcBef>
                <a:spcPts val="0"/>
              </a:spcBef>
              <a:spcAft>
                <a:spcPts val="0"/>
              </a:spcAft>
              <a:buFont typeface="Arial"/>
              <a:buNone/>
            </a:pPr>
            <a:r>
              <a:rPr lang="en-GB" u="sng">
                <a:solidFill>
                  <a:schemeClr val="hlink"/>
                </a:solidFill>
                <a:hlinkClick r:id="rId2"/>
              </a:rPr>
              <a:t>https://accessibility.blog.gov.uk/</a:t>
            </a:r>
            <a:r>
              <a:rPr lang="en-GB"/>
              <a:t>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d95faffd91_2_13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2" name="Google Shape;692;gd95faffd91_2_13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The content guidelines help you to create text that’s easy to understand.</a:t>
            </a:r>
            <a:endParaRPr/>
          </a:p>
          <a:p>
            <a:pPr indent="0" lvl="0" marL="0" rtl="0" algn="l">
              <a:spcBef>
                <a:spcPts val="0"/>
              </a:spcBef>
              <a:spcAft>
                <a:spcPts val="0"/>
              </a:spcAft>
              <a:buClr>
                <a:schemeClr val="dk1"/>
              </a:buClr>
              <a:buSzPts val="1100"/>
              <a:buFont typeface="Arial"/>
              <a:buNone/>
            </a:pPr>
            <a:r>
              <a:rPr lang="en-GB" u="sng">
                <a:solidFill>
                  <a:schemeClr val="hlink"/>
                </a:solidFill>
                <a:hlinkClick r:id="rId2"/>
              </a:rPr>
              <a:t>https://www.gov.uk/guidance/content-design</a:t>
            </a:r>
            <a:r>
              <a:rPr lang="en-GB"/>
              <a:t>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d95faffd91_2_13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7" name="Google Shape;697;gd95faffd91_2_13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GOV.UK Design System gives you an accessible foundation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They will show you how to create accessible forms and how to provide error messages, for example.</a:t>
            </a:r>
            <a:endParaRPr/>
          </a:p>
          <a:p>
            <a:pPr indent="0" lvl="0" marL="0" rtl="0" algn="l">
              <a:spcBef>
                <a:spcPts val="0"/>
              </a:spcBef>
              <a:spcAft>
                <a:spcPts val="0"/>
              </a:spcAft>
              <a:buClr>
                <a:schemeClr val="dk1"/>
              </a:buClr>
              <a:buSzPts val="1100"/>
              <a:buFont typeface="Arial"/>
              <a:buNone/>
            </a:pPr>
            <a:r>
              <a:rPr lang="en-GB" u="sng">
                <a:solidFill>
                  <a:schemeClr val="hlink"/>
                </a:solidFill>
                <a:hlinkClick r:id="rId2"/>
              </a:rPr>
              <a:t>https://design-system.service.gov.uk/</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d95faffd91_2_13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2" name="Google Shape;702;gd95faffd91_2_13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Use the Government Accessibility Community Google Group for questions and to share lessons.</a:t>
            </a:r>
            <a:endParaRPr/>
          </a:p>
          <a:p>
            <a:pPr indent="0" lvl="0" marL="0" rtl="0" algn="l">
              <a:spcBef>
                <a:spcPts val="0"/>
              </a:spcBef>
              <a:spcAft>
                <a:spcPts val="0"/>
              </a:spcAft>
              <a:buClr>
                <a:schemeClr val="dk1"/>
              </a:buClr>
              <a:buSzPts val="1100"/>
              <a:buFont typeface="Arial"/>
              <a:buNone/>
            </a:pPr>
            <a:r>
              <a:rPr lang="en-GB" u="sng">
                <a:solidFill>
                  <a:schemeClr val="hlink"/>
                </a:solidFill>
                <a:hlinkClick r:id="rId2"/>
              </a:rPr>
              <a:t>https://www.gov.uk/service-manual/communities/accessibility-community</a:t>
            </a:r>
            <a:r>
              <a:rPr lang="en-GB"/>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This is a place where people can ask questions and share advice on accessibility.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Font typeface="Arial"/>
              <a:buNone/>
            </a:pPr>
            <a:r>
              <a:rPr lang="en-GB"/>
              <a:t>The community includes:</a:t>
            </a:r>
            <a:endParaRPr/>
          </a:p>
          <a:p>
            <a:pPr indent="-317500" lvl="0" marL="457200" rtl="0" algn="l">
              <a:spcBef>
                <a:spcPts val="0"/>
              </a:spcBef>
              <a:spcAft>
                <a:spcPts val="0"/>
              </a:spcAft>
              <a:buSzPts val="1400"/>
              <a:buChar char="●"/>
            </a:pPr>
            <a:r>
              <a:rPr lang="en-GB"/>
              <a:t>the ‘accessibility’ channel in the cross-government Slack</a:t>
            </a:r>
            <a:endParaRPr/>
          </a:p>
          <a:p>
            <a:pPr indent="-317500" lvl="0" marL="457200" rtl="0" algn="l">
              <a:spcBef>
                <a:spcPts val="0"/>
              </a:spcBef>
              <a:spcAft>
                <a:spcPts val="0"/>
              </a:spcAft>
              <a:buSzPts val="1400"/>
              <a:buChar char="●"/>
            </a:pPr>
            <a:r>
              <a:rPr lang="en-GB"/>
              <a:t>a cross-government Google Group / mailinglist</a:t>
            </a:r>
            <a:endParaRPr/>
          </a:p>
          <a:p>
            <a:pPr indent="-317500" lvl="0" marL="457200" rtl="0" algn="l">
              <a:spcBef>
                <a:spcPts val="0"/>
              </a:spcBef>
              <a:spcAft>
                <a:spcPts val="0"/>
              </a:spcAft>
              <a:buSzPts val="1400"/>
              <a:buChar char="●"/>
            </a:pPr>
            <a:r>
              <a:rPr lang="en-GB"/>
              <a:t>cross-government meetups</a:t>
            </a:r>
            <a:endParaRPr/>
          </a:p>
          <a:p>
            <a:pPr indent="-317500" lvl="0" marL="457200" rtl="0" algn="l">
              <a:spcBef>
                <a:spcPts val="0"/>
              </a:spcBef>
              <a:spcAft>
                <a:spcPts val="0"/>
              </a:spcAft>
              <a:buSzPts val="1400"/>
              <a:buChar char="●"/>
            </a:pPr>
            <a:r>
              <a:rPr lang="en-GB"/>
              <a:t>events around Global Accessibility Awareness Day</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d95faffd91_2_13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7" name="Google Shape;707;gd95faffd91_2_13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u="sng">
                <a:solidFill>
                  <a:schemeClr val="hlink"/>
                </a:solidFill>
                <a:hlinkClick r:id="rId2"/>
              </a:rPr>
              <a:t>https://accessibility-manual.dwp.gov.uk/</a:t>
            </a:r>
            <a:r>
              <a:rPr lang="en-GB"/>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95faffd91_2_244: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95faffd91_2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GB"/>
              <a:t>Each group read out your most important one [5 mins]</a:t>
            </a:r>
            <a:endParaRPr/>
          </a:p>
          <a:p>
            <a:pPr indent="0" lvl="0" marL="0" rtl="0" algn="l">
              <a:spcBef>
                <a:spcPts val="0"/>
              </a:spcBef>
              <a:spcAft>
                <a:spcPts val="0"/>
              </a:spcAft>
              <a:buClr>
                <a:schemeClr val="dk1"/>
              </a:buClr>
              <a:buFont typeface="Arial"/>
              <a:buNone/>
            </a:pPr>
            <a:r>
              <a:rPr lang="en-GB"/>
              <a:t>Anyone else have the same?</a:t>
            </a:r>
            <a:endParaRPr/>
          </a:p>
          <a:p>
            <a:pPr indent="0" lvl="0" marL="0" rtl="0" algn="l">
              <a:spcBef>
                <a:spcPts val="0"/>
              </a:spcBef>
              <a:spcAft>
                <a:spcPts val="0"/>
              </a:spcAft>
              <a:buClr>
                <a:schemeClr val="dk1"/>
              </a:buClr>
              <a:buFont typeface="Arial"/>
              <a:buNone/>
            </a:pPr>
            <a:r>
              <a:rPr lang="en-GB"/>
              <a:t>Next one</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d95fb0060e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2" name="Google Shape;712;gd95fb0060e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Helvetica Neue"/>
              <a:buNone/>
            </a:pPr>
            <a:r>
              <a:rPr lang="en-GB" u="sng">
                <a:solidFill>
                  <a:schemeClr val="hlink"/>
                </a:solidFill>
                <a:hlinkClick r:id="rId2"/>
              </a:rPr>
              <a:t>https://github.com/UKHomeOffice/posters</a:t>
            </a:r>
            <a:r>
              <a:rPr lang="en-GB"/>
              <a:t>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d95faffd91_2_13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7" name="Google Shape;717;gd95faffd91_2_13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u="sng">
                <a:solidFill>
                  <a:schemeClr val="hlink"/>
                </a:solidFill>
                <a:hlinkClick r:id="rId2"/>
              </a:rPr>
              <a:t>https://www.w3.org/WAI/</a:t>
            </a:r>
            <a:r>
              <a:rPr lang="en-GB"/>
              <a:t>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d95faffd91_2_13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2" name="Google Shape;722;gd95faffd91_2_13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Other training:</a:t>
            </a:r>
            <a:endParaRPr/>
          </a:p>
          <a:p>
            <a:pPr indent="0" lvl="0" marL="0" rtl="0" algn="l">
              <a:spcBef>
                <a:spcPts val="0"/>
              </a:spcBef>
              <a:spcAft>
                <a:spcPts val="0"/>
              </a:spcAft>
              <a:buFont typeface="Arial"/>
              <a:buNone/>
            </a:pPr>
            <a:r>
              <a:rPr lang="en-GB"/>
              <a:t>Quick checks (doesn’t work at scale)</a:t>
            </a:r>
            <a:endParaRPr/>
          </a:p>
          <a:p>
            <a:pPr indent="0" lvl="0" marL="0" rtl="0" algn="l">
              <a:spcBef>
                <a:spcPts val="0"/>
              </a:spcBef>
              <a:spcAft>
                <a:spcPts val="0"/>
              </a:spcAft>
              <a:buFont typeface="Arial"/>
              <a:buNone/>
            </a:pPr>
            <a:r>
              <a:rPr lang="en-GB"/>
              <a:t>Persona training</a:t>
            </a:r>
            <a:r>
              <a:rPr lang="en-GB"/>
              <a:t> (doesn’t work at scale)</a:t>
            </a:r>
            <a:endParaRPr/>
          </a:p>
          <a:p>
            <a:pPr indent="0" lvl="0" marL="0" rtl="0" algn="l">
              <a:spcBef>
                <a:spcPts val="0"/>
              </a:spcBef>
              <a:spcAft>
                <a:spcPts val="0"/>
              </a:spcAft>
              <a:buFont typeface="Arial"/>
              <a:buNone/>
            </a:pPr>
            <a:r>
              <a:rPr lang="en-GB"/>
              <a:t>Persona testing (doesn’t work at scale)</a:t>
            </a:r>
            <a:endParaRPr/>
          </a:p>
          <a:p>
            <a:pPr indent="0" lvl="0" marL="0" rtl="0" algn="l">
              <a:spcBef>
                <a:spcPts val="0"/>
              </a:spcBef>
              <a:spcAft>
                <a:spcPts val="0"/>
              </a:spcAft>
              <a:buFont typeface="Arial"/>
              <a:buNone/>
            </a:pPr>
            <a:r>
              <a:rPr lang="en-GB"/>
              <a:t>Accessibility Developer Workshop (currently defunct)</a:t>
            </a:r>
            <a:endParaRPr/>
          </a:p>
          <a:p>
            <a:pPr indent="0" lvl="0" marL="0" rtl="0" algn="l">
              <a:spcBef>
                <a:spcPts val="0"/>
              </a:spcBef>
              <a:spcAft>
                <a:spcPts val="0"/>
              </a:spcAft>
              <a:buFont typeface="Arial"/>
              <a:buNone/>
            </a:pPr>
            <a:r>
              <a:rPr lang="en-GB"/>
              <a:t>Accessibility Content Workshop (GDS)</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d08402357a_1_829: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d08402357a_1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d08402357a_1_839: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d08402357a_1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d08402357a_1_2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8" name="Google Shape;738;gd08402357a_1_2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Font typeface="Arial"/>
              <a:buNone/>
            </a:pPr>
            <a:r>
              <a:rPr lang="en-GB" sz="1800"/>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d95faffd91_2_2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 name="Google Shape;122;gd95faffd91_2_2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95faffd91_2_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 name="Google Shape;127;gd95faffd91_2_2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95faffd91_2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 name="Google Shape;132;gd95faffd91_2_2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d95faffd91_2_2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 name="Google Shape;137;gd95faffd91_2_2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d95faffd91_2_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 name="Google Shape;142;gd95faffd91_2_2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95faffd91_2_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gd95faffd91_2_2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a:t>Government Design Principles</a:t>
            </a:r>
            <a:br>
              <a:rPr lang="en-GB"/>
            </a:br>
            <a:r>
              <a:rPr lang="en-GB" u="sng">
                <a:solidFill>
                  <a:schemeClr val="hlink"/>
                </a:solidFill>
                <a:hlinkClick r:id="rId2"/>
              </a:rPr>
              <a:t>https://www.gov.uk/guidance/government-design-principles</a:t>
            </a:r>
            <a:endParaRPr/>
          </a:p>
          <a:p>
            <a:pPr indent="0" lvl="0" marL="0" rtl="0" algn="l">
              <a:spcBef>
                <a:spcPts val="0"/>
              </a:spcBef>
              <a:spcAft>
                <a:spcPts val="0"/>
              </a:spcAft>
              <a:buClr>
                <a:schemeClr val="dk1"/>
              </a:buClr>
              <a:buSzPts val="1100"/>
              <a:buFont typeface="Arial"/>
              <a:buNone/>
            </a:pPr>
            <a:r>
              <a:rPr lang="en-GB"/>
              <a:t>There’s a principle there that’s specifically about accessibility.</a:t>
            </a:r>
            <a:endParaRPr/>
          </a:p>
          <a:p>
            <a:pPr indent="0" lvl="0" marL="0" rtl="0" algn="l">
              <a:spcBef>
                <a:spcPts val="0"/>
              </a:spcBef>
              <a:spcAft>
                <a:spcPts val="0"/>
              </a:spcAft>
              <a:buClr>
                <a:schemeClr val="dk1"/>
              </a:buClr>
              <a:buSzPts val="1100"/>
              <a:buFont typeface="Arial"/>
              <a:buNone/>
            </a:pPr>
            <a:r>
              <a:rPr lang="en-GB"/>
              <a:t>Which one do people think it is?</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d08402357a_1_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 name="Google Shape;25;gd08402357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95faffd91_2_2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 name="Google Shape;152;gd95faffd91_2_2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a:t>It’s number 6: ‘This is for everyone’</a:t>
            </a:r>
            <a:endParaRPr/>
          </a:p>
          <a:p>
            <a:pPr indent="0" lvl="0" marL="0" rtl="0" algn="l">
              <a:spcBef>
                <a:spcPts val="0"/>
              </a:spcBef>
              <a:spcAft>
                <a:spcPts val="0"/>
              </a:spcAft>
              <a:buSzPts val="1100"/>
              <a:buFont typeface="Arial"/>
              <a:buNone/>
            </a:pPr>
            <a:r>
              <a:rPr lang="en-GB"/>
              <a:t>As the principle says: ‘Accessible design is good design. Everything we build should be as inclusive, legible and readable as possible.’</a:t>
            </a:r>
            <a:endParaRPr/>
          </a:p>
          <a:p>
            <a:pPr indent="0" lvl="0" marL="0" rtl="0" algn="l">
              <a:spcBef>
                <a:spcPts val="0"/>
              </a:spcBef>
              <a:spcAft>
                <a:spcPts val="0"/>
              </a:spcAft>
              <a:buSzPts val="1100"/>
              <a:buFont typeface="Arial"/>
              <a:buNone/>
            </a:pPr>
            <a:r>
              <a:rPr lang="en-GB"/>
              <a:t>As a public service provider we need to make sure that what we build works for everyone.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d95faffd91_2_2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gd95faffd91_2_2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Tim Berners-Lee's tweet "This is for everyone" at the 2012 Summer Olympics opening ceremony</a:t>
            </a:r>
            <a:endParaRPr/>
          </a:p>
          <a:p>
            <a:pPr indent="0" lvl="0" marL="0" rtl="0" algn="l">
              <a:spcBef>
                <a:spcPts val="0"/>
              </a:spcBef>
              <a:spcAft>
                <a:spcPts val="0"/>
              </a:spcAft>
              <a:buFont typeface="Arial"/>
              <a:buNone/>
            </a:pPr>
            <a:r>
              <a:rPr lang="en-GB"/>
              <a:t>Ethos of the web that it is for everyone</a:t>
            </a:r>
            <a:endParaRPr/>
          </a:p>
          <a:p>
            <a:pPr indent="0" lvl="0" marL="0" rtl="0" algn="l">
              <a:spcBef>
                <a:spcPts val="0"/>
              </a:spcBef>
              <a:spcAft>
                <a:spcPts val="0"/>
              </a:spcAft>
              <a:buFont typeface="Arial"/>
              <a:buNone/>
            </a:pPr>
            <a:r>
              <a:rPr lang="en-GB"/>
              <a:t>It used to be more accessible in the early days (and simpler)</a:t>
            </a:r>
            <a:endParaRPr/>
          </a:p>
          <a:p>
            <a:pPr indent="0" lvl="0" marL="0" rtl="0" algn="l">
              <a:spcBef>
                <a:spcPts val="0"/>
              </a:spcBef>
              <a:spcAft>
                <a:spcPts val="0"/>
              </a:spcAft>
              <a:buFont typeface="Arial"/>
              <a:buNone/>
            </a:pPr>
            <a:r>
              <a:t/>
            </a:r>
            <a:endParaRPr/>
          </a:p>
          <a:p>
            <a:pPr indent="0" lvl="0" marL="0" rtl="0" algn="l">
              <a:spcBef>
                <a:spcPts val="0"/>
              </a:spcBef>
              <a:spcAft>
                <a:spcPts val="0"/>
              </a:spcAft>
              <a:buFont typeface="Arial"/>
              <a:buNone/>
            </a:pPr>
            <a:r>
              <a:rPr lang="en-GB"/>
              <a:t>Source: </a:t>
            </a:r>
            <a:r>
              <a:rPr lang="en-GB" u="sng">
                <a:solidFill>
                  <a:schemeClr val="hlink"/>
                </a:solidFill>
                <a:hlinkClick r:id="rId2"/>
              </a:rPr>
              <a:t>https://commons.wikimedia.org/wiki/File:This_is_for_Everyone.jpg</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95faffd91_2_282: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95faffd91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95faffd91_2_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8" name="Google Shape;168;gd95faffd91_2_2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This is true of both public-facing services and non-public facing services</a:t>
            </a:r>
            <a:endParaRPr/>
          </a:p>
          <a:p>
            <a:pPr indent="0" lvl="0" marL="0" rtl="0" algn="l">
              <a:spcBef>
                <a:spcPts val="0"/>
              </a:spcBef>
              <a:spcAft>
                <a:spcPts val="0"/>
              </a:spcAft>
              <a:buSzPts val="1100"/>
              <a:buFont typeface="Arial"/>
              <a:buNone/>
            </a:pPr>
            <a:r>
              <a:rPr lang="en-GB"/>
              <a:t>Government is both a service provider and an employer - and the Equality Act covers both service providers and employers</a:t>
            </a:r>
            <a:endParaRPr/>
          </a:p>
          <a:p>
            <a:pPr indent="0" lvl="0" marL="0" rtl="0" algn="l">
              <a:spcBef>
                <a:spcPts val="0"/>
              </a:spcBef>
              <a:spcAft>
                <a:spcPts val="0"/>
              </a:spcAft>
              <a:buSzPts val="1100"/>
              <a:buFont typeface="Arial"/>
              <a:buNone/>
            </a:pPr>
            <a:r>
              <a:rPr lang="en-GB"/>
              <a:t>(It’s the Disability Discrimination Act for Northern Ireland)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d95faffd91_2_2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3" name="Google Shape;173;gd95faffd91_2_2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Part of the Equality Act 2010</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95faffd91_2_2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gd95faffd91_2_2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95faffd91_2_2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 name="Google Shape;183;gd95faffd91_2_2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u="sng">
                <a:solidFill>
                  <a:schemeClr val="hlink"/>
                </a:solidFill>
                <a:hlinkClick r:id="rId2"/>
              </a:rPr>
              <a:t>https://www.gov.uk/guidance/accessibility-requirements-for-public-sector-websites-and-apps</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d95faffd91_2_3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8" name="Google Shape;188;gd95faffd91_2_3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u="sng">
                <a:solidFill>
                  <a:schemeClr val="hlink"/>
                </a:solidFill>
                <a:hlinkClick r:id="rId2"/>
              </a:rPr>
              <a:t>https://accessibility.campaign.gov.uk/</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95faffd91_2_3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 name="Google Shape;193;gd95faffd91_2_3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most common and internationally accepted standard is the Web Content Accessibility Guidelines - WCAG</a:t>
            </a:r>
            <a:endParaRPr/>
          </a:p>
          <a:p>
            <a:pPr indent="0" lvl="0" marL="0" rtl="0" algn="l">
              <a:spcBef>
                <a:spcPts val="0"/>
              </a:spcBef>
              <a:spcAft>
                <a:spcPts val="0"/>
              </a:spcAft>
              <a:buClr>
                <a:schemeClr val="dk1"/>
              </a:buClr>
              <a:buFont typeface="Arial"/>
              <a:buNone/>
            </a:pPr>
            <a:r>
              <a:rPr lang="en-GB"/>
              <a:t>latest version 2.1 is referenced in the Public Sector Bodies Accessibility Regulations</a:t>
            </a:r>
            <a:endParaRPr/>
          </a:p>
          <a:p>
            <a:pPr indent="0" lvl="0" marL="0" rtl="0" algn="l">
              <a:spcBef>
                <a:spcPts val="0"/>
              </a:spcBef>
              <a:spcAft>
                <a:spcPts val="0"/>
              </a:spcAft>
              <a:buClr>
                <a:schemeClr val="dk1"/>
              </a:buClr>
              <a:buFont typeface="Arial"/>
              <a:buNone/>
            </a:pPr>
            <a:r>
              <a:rPr lang="en-GB"/>
              <a:t>technical standard, difficult to understand</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GB"/>
              <a:t>12 guidelines organized under 4 principles </a:t>
            </a:r>
            <a:endParaRPr/>
          </a:p>
          <a:p>
            <a:pPr indent="0" lvl="0" marL="0" rtl="0" algn="l">
              <a:spcBef>
                <a:spcPts val="0"/>
              </a:spcBef>
              <a:spcAft>
                <a:spcPts val="0"/>
              </a:spcAft>
              <a:buClr>
                <a:schemeClr val="dk1"/>
              </a:buClr>
              <a:buFont typeface="Arial"/>
              <a:buNone/>
            </a:pPr>
            <a:r>
              <a:rPr lang="en-GB"/>
              <a:t>78 </a:t>
            </a:r>
            <a:r>
              <a:rPr lang="en-GB"/>
              <a:t>testable </a:t>
            </a:r>
            <a:r>
              <a:rPr lang="en-GB"/>
              <a:t>success criteria</a:t>
            </a:r>
            <a:endParaRPr/>
          </a:p>
          <a:p>
            <a:pPr indent="0" lvl="0" marL="0" rtl="0" algn="l">
              <a:spcBef>
                <a:spcPts val="0"/>
              </a:spcBef>
              <a:spcAft>
                <a:spcPts val="0"/>
              </a:spcAft>
              <a:buClr>
                <a:schemeClr val="dk1"/>
              </a:buClr>
              <a:buFont typeface="Arial"/>
              <a:buNone/>
            </a:pPr>
            <a:r>
              <a:rPr lang="en-GB"/>
              <a:t>three levels: A, AA, and AAA</a:t>
            </a:r>
            <a:endParaRPr/>
          </a:p>
          <a:p>
            <a:pPr indent="0" lvl="0" marL="0" rtl="0" algn="l">
              <a:spcBef>
                <a:spcPts val="0"/>
              </a:spcBef>
              <a:spcAft>
                <a:spcPts val="0"/>
              </a:spcAft>
              <a:buSzPts val="1100"/>
              <a:buFont typeface="Arial"/>
              <a:buNone/>
            </a:pPr>
            <a:r>
              <a:t/>
            </a:r>
            <a:endParaRPr/>
          </a:p>
          <a:p>
            <a:pPr indent="0" lvl="0" marL="0" rtl="0" algn="l">
              <a:spcBef>
                <a:spcPts val="0"/>
              </a:spcBef>
              <a:spcAft>
                <a:spcPts val="0"/>
              </a:spcAft>
              <a:buSzPts val="1100"/>
              <a:buFont typeface="Arial"/>
              <a:buNone/>
            </a:pPr>
            <a:r>
              <a:rPr lang="en-GB" u="sng">
                <a:solidFill>
                  <a:schemeClr val="hlink"/>
                </a:solidFill>
                <a:hlinkClick r:id="rId2"/>
              </a:rPr>
              <a:t>https://www.w3.org/TR/WCAG21/</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d95faffd91_2_31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d95faffd91_2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g10d42026b8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 name="Google Shape;30;g10d42026b8_2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d95faffd91_2_3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 name="Google Shape;203;gd95faffd91_2_3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u="sng">
                <a:solidFill>
                  <a:schemeClr val="hlink"/>
                </a:solidFill>
                <a:hlinkClick r:id="rId2"/>
              </a:rPr>
              <a:t>https://www.gov.uk/service-manual/helping-people-to-use-your-service/making-your-service-accessible-an-introduction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d95faffd91_2_3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gd95faffd91_2_3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95faffd91_2_3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3" name="Google Shape;213;gd95faffd91_2_3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accessibility means having no barriers</a:t>
            </a:r>
            <a:endParaRPr/>
          </a:p>
          <a:p>
            <a:pPr indent="0" lvl="0" marL="0" rtl="0" algn="l">
              <a:spcBef>
                <a:spcPts val="0"/>
              </a:spcBef>
              <a:spcAft>
                <a:spcPts val="0"/>
              </a:spcAft>
              <a:buClr>
                <a:schemeClr val="dk1"/>
              </a:buClr>
              <a:buSzPts val="1100"/>
              <a:buFont typeface="Arial"/>
              <a:buNone/>
            </a:pPr>
            <a:r>
              <a:rPr lang="en-GB"/>
              <a:t>it’s not quite the same as Assisted Digital</a:t>
            </a:r>
            <a:endParaRPr/>
          </a:p>
          <a:p>
            <a:pPr indent="0" lvl="0" marL="0" rtl="0" algn="l">
              <a:spcBef>
                <a:spcPts val="0"/>
              </a:spcBef>
              <a:spcAft>
                <a:spcPts val="0"/>
              </a:spcAft>
              <a:buClr>
                <a:srgbClr val="0B0C0C"/>
              </a:buClr>
              <a:buSzPts val="1100"/>
              <a:buFont typeface="Arial"/>
              <a:buNone/>
            </a:pPr>
            <a:r>
              <a:rPr lang="en-GB"/>
              <a:t>both are requirements for government digital services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Assisted Digital is about realising that some people can’t use a service independently due to lack of confidence, skill or trust - or they might not have a computer - and that they will need support to use digital government services</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95faffd91_2_488: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95faffd91_2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4c5e1effd_0_34: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4c5e1eff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95faffd91_2_4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9" name="Google Shape;229;gd95faffd91_2_4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95faffd91_2_5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gd95faffd91_2_50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d95faffd91_2_5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9" name="Google Shape;239;gd95faffd91_2_5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95faffd91_2_5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4" name="Google Shape;244;gd95faffd91_2_5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95faffd91_2_5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9" name="Google Shape;249;gd95faffd91_2_5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10372e0cd7_2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 name="Google Shape;35;g10372e0cd7_2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95faffd91_2_5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4" name="Google Shape;254;gd95faffd91_2_5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d95faffd91_2_5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 name="Google Shape;259;gd95faffd91_2_5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95faffd91_2_5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4" name="Google Shape;264;gd95faffd91_2_5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d95faffd91_2_5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 name="Google Shape;269;gd95faffd91_2_5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95faffd91_2_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4" name="Google Shape;274;gd95faffd91_2_5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d95faffd91_2_5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9" name="Google Shape;279;gd95faffd91_2_5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Source: RNIB</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d95faffd91_2_5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d95faffd91_2_50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Source: RNIB</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SzPts val="1100"/>
              <a:buFont typeface="Arial"/>
              <a:buNone/>
            </a:pPr>
            <a:r>
              <a:rPr lang="en-GB"/>
              <a:t>It is predicted that by 2020 the number of people with sight loss will rise to over 2,250,000. And by 2050, the numbers of people with sight loss in the UK will double to nearly four million. This is because:</a:t>
            </a:r>
            <a:endParaRPr/>
          </a:p>
          <a:p>
            <a:pPr indent="228600" lvl="1" marL="457200" rtl="0" algn="l">
              <a:spcBef>
                <a:spcPts val="0"/>
              </a:spcBef>
              <a:spcAft>
                <a:spcPts val="0"/>
              </a:spcAft>
              <a:buSzPts val="1400"/>
              <a:buNone/>
            </a:pPr>
            <a:r>
              <a:rPr lang="en-GB"/>
              <a:t>the UK population is ageing and as we get older we are increasingly likely to experience sight loss</a:t>
            </a:r>
            <a:endParaRPr/>
          </a:p>
          <a:p>
            <a:pPr indent="228600" lvl="1" marL="457200" rtl="0" algn="l">
              <a:spcBef>
                <a:spcPts val="0"/>
              </a:spcBef>
              <a:spcAft>
                <a:spcPts val="0"/>
              </a:spcAft>
              <a:buSzPts val="1400"/>
              <a:buNone/>
            </a:pPr>
            <a:r>
              <a:rPr lang="en-GB"/>
              <a:t>there is a growing incidence in key underlying causes of sight loss, such as obesity and </a:t>
            </a:r>
            <a:r>
              <a:rPr lang="en-GB" u="sng">
                <a:solidFill>
                  <a:schemeClr val="hlink"/>
                </a:solidFill>
                <a:hlinkClick r:id="rId2"/>
              </a:rPr>
              <a:t>diabetes</a:t>
            </a:r>
            <a:r>
              <a:rPr lang="en-GB"/>
              <a:t>.</a:t>
            </a:r>
            <a:endParaRPr/>
          </a:p>
          <a:p>
            <a:pPr indent="0" lvl="0" marL="0" rtl="0" algn="l">
              <a:spcBef>
                <a:spcPts val="0"/>
              </a:spcBef>
              <a:spcAft>
                <a:spcPts val="0"/>
              </a:spcAft>
              <a:buSzPts val="1100"/>
              <a:buFont typeface="Arial"/>
              <a:buNone/>
            </a:pPr>
            <a:r>
              <a:rPr lang="en-GB"/>
              <a:t>underestimated figure, age related sight loss is seen as normal occurrence so people don’t think of it as being disabled. Long/Short sightedness corrected by glasses = not vision impaired. It has to be a permanent thing that can’t be fixed.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d95faffd91_2_5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9" name="Google Shape;289;gd95faffd91_2_5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Source: Action on hearing loss</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d95faffd91_2_5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 name="Google Shape;294;gd95faffd91_2_5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Source: Action on hearing loss</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95faffd91_2_5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9" name="Google Shape;299;gd95faffd91_2_5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Source: Sense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d08402357a_1_33: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 name="Google Shape;40;gd08402357a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95faffd91_2_5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4" name="Google Shape;304;gd95faffd91_2_5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d95faffd91_2_5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9" name="Google Shape;309;gd95faffd91_2_5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Source: National autistic society</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d95faffd91_2_5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4" name="Google Shape;314;gd95faffd91_2_5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Source: NHS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SzPts val="1100"/>
              <a:buFont typeface="Arial"/>
              <a:buNone/>
            </a:pPr>
            <a:r>
              <a:rPr lang="en-GB"/>
              <a:t>Also, the figure might be a bit fuzzy due to temporary use rather than full time / permanent usage. Mobility scooters count as wheelchairs</a:t>
            </a:r>
            <a:endParaRPr/>
          </a:p>
          <a:p>
            <a:pPr indent="0" lvl="0" marL="0" rtl="0" algn="l">
              <a:spcBef>
                <a:spcPts val="0"/>
              </a:spcBef>
              <a:spcAft>
                <a:spcPts val="0"/>
              </a:spcAft>
              <a:buClr>
                <a:schemeClr val="dk1"/>
              </a:buClr>
              <a:buSzPts val="1100"/>
              <a:buFont typeface="Arial"/>
              <a:buNone/>
            </a:pPr>
            <a:r>
              <a:rPr lang="en-GB"/>
              <a:t>interesting how this number might be lower than expected because of the </a:t>
            </a:r>
            <a:r>
              <a:rPr lang="en-GB"/>
              <a:t>prevalence</a:t>
            </a:r>
            <a:r>
              <a:rPr lang="en-GB"/>
              <a:t> of the accessibility symbol being someone in a wheelchair</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d95faffd91_2_5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9" name="Google Shape;319;gd95faffd91_2_5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Source: Mental Health Foundation (check out More Or Less Podcast R4)</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d95faffd91_2_5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4" name="Google Shape;324;gd95faffd91_2_5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most disabilities are acquired and often not something people are born with</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d95faffd91_2_5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9" name="Google Shape;329;gd95faffd91_2_5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95faffd91_2_6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4" name="Google Shape;334;gd95faffd91_2_6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By not designing with accessibility in mind we’re potentially excluding our friends, our families and our future selves</a:t>
            </a:r>
            <a:endParaRPr/>
          </a:p>
          <a:p>
            <a:pPr indent="0" lvl="0" marL="0" rtl="0" algn="l">
              <a:spcBef>
                <a:spcPts val="0"/>
              </a:spcBef>
              <a:spcAft>
                <a:spcPts val="0"/>
              </a:spcAft>
              <a:buFont typeface="Arial"/>
              <a:buNone/>
            </a:pPr>
            <a:r>
              <a:t/>
            </a:r>
            <a:endParaRPr/>
          </a:p>
          <a:p>
            <a:pPr indent="0" lvl="0" marL="0" rtl="0" algn="l">
              <a:spcBef>
                <a:spcPts val="0"/>
              </a:spcBef>
              <a:spcAft>
                <a:spcPts val="0"/>
              </a:spcAft>
              <a:buFont typeface="Arial"/>
              <a:buNone/>
            </a:pPr>
            <a:r>
              <a:rPr lang="en-GB"/>
              <a:t>Source: </a:t>
            </a:r>
            <a:r>
              <a:rPr lang="en-GB" u="sng">
                <a:solidFill>
                  <a:schemeClr val="hlink"/>
                </a:solidFill>
                <a:hlinkClick r:id="rId2"/>
              </a:rPr>
              <a:t>https://www.gov.uk/government/statistics/disability-facts-and-figures/disability-facts-and-figures#disability-prevalence-estimates</a:t>
            </a:r>
            <a:endParaRPr/>
          </a:p>
          <a:p>
            <a:pPr indent="0" lvl="0" marL="0" rtl="0" algn="l">
              <a:spcBef>
                <a:spcPts val="0"/>
              </a:spcBef>
              <a:spcAft>
                <a:spcPts val="0"/>
              </a:spcAft>
              <a:buClr>
                <a:srgbClr val="0B0C0C"/>
              </a:buClr>
              <a:buSzPts val="1100"/>
              <a:buFont typeface="Arial"/>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d95faffd91_2_6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9" name="Google Shape;339;gd95faffd91_2_6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a:t>Source: </a:t>
            </a:r>
            <a:r>
              <a:rPr lang="en-GB" u="sng">
                <a:solidFill>
                  <a:schemeClr val="hlink"/>
                </a:solidFill>
                <a:hlinkClick r:id="rId2"/>
              </a:rPr>
              <a:t>https://www.ons.gov.uk/employmentandlabourmarket/peopleinwork/publicsectorpersonnel/bulletins/civilservicestatistics/2018</a:t>
            </a:r>
            <a:r>
              <a:rPr lang="en-GB"/>
              <a:t>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d95faffd91_2_6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4" name="Google Shape;344;gd95faffd91_2_6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The perfect user is rare, with good vision, full hearing, good literacy skills and able to use both a mouse and a touch screen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d95faffd91_2_61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We need to design for the full range of human capability</a:t>
            </a:r>
            <a:endParaRPr/>
          </a:p>
          <a:p>
            <a:pPr indent="0" lvl="0" marL="0" rtl="0" algn="l">
              <a:spcBef>
                <a:spcPts val="0"/>
              </a:spcBef>
              <a:spcAft>
                <a:spcPts val="0"/>
              </a:spcAft>
              <a:buNone/>
            </a:pPr>
            <a:r>
              <a:rPr lang="en-GB"/>
              <a:t>Services that can be used by people with…</a:t>
            </a:r>
            <a:endParaRPr/>
          </a:p>
          <a:p>
            <a:pPr indent="0" lvl="0" marL="0" rtl="0" algn="l">
              <a:spcBef>
                <a:spcPts val="0"/>
              </a:spcBef>
              <a:spcAft>
                <a:spcPts val="0"/>
              </a:spcAft>
              <a:buNone/>
            </a:pPr>
            <a:r>
              <a:rPr lang="en-GB"/>
              <a:t>full vision, partial vision, without perception of colour or no vision</a:t>
            </a:r>
            <a:endParaRPr/>
          </a:p>
          <a:p>
            <a:pPr indent="0" lvl="0" marL="0" rtl="0" algn="l">
              <a:spcBef>
                <a:spcPts val="0"/>
              </a:spcBef>
              <a:spcAft>
                <a:spcPts val="0"/>
              </a:spcAft>
              <a:buNone/>
            </a:pPr>
            <a:r>
              <a:rPr lang="en-GB"/>
              <a:t>full hearing, partial hearing or no hearing</a:t>
            </a:r>
            <a:endParaRPr/>
          </a:p>
          <a:p>
            <a:pPr indent="0" lvl="0" marL="0" rtl="0" algn="l">
              <a:spcBef>
                <a:spcPts val="0"/>
              </a:spcBef>
              <a:spcAft>
                <a:spcPts val="0"/>
              </a:spcAft>
              <a:buNone/>
            </a:pPr>
            <a:r>
              <a:rPr lang="en-GB"/>
              <a:t>full and limited dexterity, cognition, speech</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Image source: Stephen McCarthy</a:t>
            </a:r>
            <a:endParaRPr/>
          </a:p>
          <a:p>
            <a:pPr indent="0" lvl="0" marL="0" rtl="0" algn="l">
              <a:spcBef>
                <a:spcPts val="0"/>
              </a:spcBef>
              <a:spcAft>
                <a:spcPts val="0"/>
              </a:spcAft>
              <a:buNone/>
            </a:pPr>
            <a:r>
              <a:t/>
            </a:r>
            <a:endParaRPr/>
          </a:p>
        </p:txBody>
      </p:sp>
      <p:sp>
        <p:nvSpPr>
          <p:cNvPr id="349" name="Google Shape;349;gd95faffd91_2_618:notes"/>
          <p:cNvSpPr/>
          <p:nvPr>
            <p:ph idx="2" type="sldImg"/>
          </p:nvPr>
        </p:nvSpPr>
        <p:spPr>
          <a:xfrm>
            <a:off x="889000" y="685800"/>
            <a:ext cx="5079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d95faffd91_2_71: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 name="Google Shape;46;gd95faffd91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d95faffd91_2_799: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d95faffd91_2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95faffd91_2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gd95faffd91_2_8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d95faffd91_2_807: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d95faffd91_2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GB"/>
              <a:t>To use something, you’ve got to to be able to perceive, understand and operate it. And the thing has to be robust.</a:t>
            </a:r>
            <a:endParaRPr/>
          </a:p>
          <a:p>
            <a:pPr indent="0" lvl="0" marL="0" rtl="0" algn="l">
              <a:spcBef>
                <a:spcPts val="0"/>
              </a:spcBef>
              <a:spcAft>
                <a:spcPts val="0"/>
              </a:spcAft>
              <a:buClr>
                <a:srgbClr val="0B0C0C"/>
              </a:buClr>
              <a:buFont typeface="Arial"/>
              <a:buNone/>
            </a:pPr>
            <a:r>
              <a:rPr lang="en-GB"/>
              <a:t>Using a website in this example, but the principles apply to everything - not just websites.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 user needs to be able to perceive your content - which means your content has to be available to at least one of their senses.</a:t>
            </a:r>
            <a:endParaRPr/>
          </a:p>
          <a:p>
            <a:pPr indent="0" lvl="0" marL="0" rtl="0" algn="l">
              <a:spcBef>
                <a:spcPts val="0"/>
              </a:spcBef>
              <a:spcAft>
                <a:spcPts val="0"/>
              </a:spcAft>
              <a:buClr>
                <a:srgbClr val="0B0C0C"/>
              </a:buClr>
              <a:buFont typeface="Arial"/>
              <a:buNone/>
            </a:pPr>
            <a:r>
              <a:rPr lang="en-GB"/>
              <a:t>So if a user can’t see something, they can still hear it. Or vice versa.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But it’s not enough just to perceive something, the user has to be able to understand it as well.</a:t>
            </a:r>
            <a:endParaRPr/>
          </a:p>
          <a:p>
            <a:pPr indent="0" lvl="0" marL="0" rtl="0" algn="l">
              <a:spcBef>
                <a:spcPts val="0"/>
              </a:spcBef>
              <a:spcAft>
                <a:spcPts val="0"/>
              </a:spcAft>
              <a:buNone/>
            </a:pPr>
            <a:r>
              <a:rPr lang="en-GB"/>
              <a:t>I could show you a Polish or Chinese website and you would be able to perceive it, but you might not be able to understand it.</a:t>
            </a:r>
            <a:endParaRPr/>
          </a:p>
          <a:p>
            <a:pPr indent="0" lvl="0" marL="0" rtl="0" algn="l">
              <a:spcBef>
                <a:spcPts val="0"/>
              </a:spcBef>
              <a:spcAft>
                <a:spcPts val="0"/>
              </a:spcAft>
              <a:buNone/>
            </a:pPr>
            <a:r>
              <a:rPr lang="en-GB"/>
              <a:t>People have different processing ability, for example someone with dyslexia might struggle with long passages of text, so we need to be conscious of this when designing and operating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the user has to be able to operate the thing.</a:t>
            </a:r>
            <a:endParaRPr/>
          </a:p>
          <a:p>
            <a:pPr indent="0" lvl="0" marL="0" rtl="0" algn="l">
              <a:spcBef>
                <a:spcPts val="0"/>
              </a:spcBef>
              <a:spcAft>
                <a:spcPts val="0"/>
              </a:spcAft>
              <a:buNone/>
            </a:pPr>
            <a:r>
              <a:rPr lang="en-GB"/>
              <a:t>I imagine most people in this room use a mouse or a trackpad when they’re interacting with digital services - but these aren’t the only input devices people use.</a:t>
            </a:r>
            <a:endParaRPr/>
          </a:p>
          <a:p>
            <a:pPr indent="0" lvl="0" marL="0" rtl="0" algn="l">
              <a:spcBef>
                <a:spcPts val="0"/>
              </a:spcBef>
              <a:spcAft>
                <a:spcPts val="0"/>
              </a:spcAft>
              <a:buNone/>
            </a:pPr>
            <a:r>
              <a:rPr lang="en-GB"/>
              <a:t>Lots of people use a keyboard or speech recognition. Your service needs to work with whatever input device people are using.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finally the service needs to be robust. That means it been implemented in such a way that it works with the technologies that people use - such as a screen reader.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These are the 4 key elements - if just one of these breaks down then the user won’t be able to do what they need to do.</a:t>
            </a:r>
            <a:endParaRPr/>
          </a:p>
          <a:p>
            <a:pPr indent="0" lvl="0" marL="0" rtl="0" algn="l">
              <a:spcBef>
                <a:spcPts val="0"/>
              </a:spcBef>
              <a:spcAft>
                <a:spcPts val="0"/>
              </a:spcAft>
              <a:buClr>
                <a:srgbClr val="0B0C0C"/>
              </a:buClr>
              <a:buSzPts val="1100"/>
              <a:buFont typeface="Arial"/>
              <a:buNone/>
            </a:pPr>
            <a:r>
              <a:rPr lang="en-GB"/>
              <a:t>We’re going to go through this in a bit more detail one-by-one.</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d95faffd91_2_83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d95faffd91_2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d95faffd91_2_8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5" name="Google Shape;375;gd95faffd91_2_8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screen readers cannot read text in images</a:t>
            </a:r>
            <a:endParaRPr/>
          </a:p>
          <a:p>
            <a:pPr indent="0" lvl="0" marL="0" rtl="0" algn="l">
              <a:spcBef>
                <a:spcPts val="0"/>
              </a:spcBef>
              <a:spcAft>
                <a:spcPts val="0"/>
              </a:spcAft>
              <a:buClr>
                <a:srgbClr val="0B0C0C"/>
              </a:buClr>
              <a:buSzPts val="1100"/>
              <a:buFont typeface="Arial"/>
              <a:buNone/>
            </a:pPr>
            <a:r>
              <a:rPr lang="en-GB"/>
              <a:t>sighted user will get a lot of information from the visual</a:t>
            </a:r>
            <a:endParaRPr/>
          </a:p>
          <a:p>
            <a:pPr indent="0" lvl="0" marL="0" rtl="0" algn="l">
              <a:spcBef>
                <a:spcPts val="0"/>
              </a:spcBef>
              <a:spcAft>
                <a:spcPts val="0"/>
              </a:spcAft>
              <a:buClr>
                <a:srgbClr val="0B0C0C"/>
              </a:buClr>
              <a:buSzPts val="1100"/>
              <a:buFont typeface="Arial"/>
              <a:buNone/>
            </a:pPr>
            <a:r>
              <a:rPr lang="en-GB"/>
              <a:t>a screen reader user will only get this information if it is also provided as text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rgbClr val="0B0C0C"/>
              </a:buClr>
              <a:buSzPts val="1100"/>
              <a:buFont typeface="Arial"/>
              <a:buNone/>
            </a:pPr>
            <a:r>
              <a:rPr lang="en-GB"/>
              <a:t>example of a pie chart</a:t>
            </a:r>
            <a:endParaRPr/>
          </a:p>
          <a:p>
            <a:pPr indent="0" lvl="0" marL="0" rtl="0" algn="l">
              <a:spcBef>
                <a:spcPts val="0"/>
              </a:spcBef>
              <a:spcAft>
                <a:spcPts val="0"/>
              </a:spcAft>
              <a:buClr>
                <a:schemeClr val="dk1"/>
              </a:buClr>
              <a:buSzPts val="1100"/>
              <a:buFont typeface="Arial"/>
              <a:buNone/>
            </a:pPr>
            <a:r>
              <a:rPr lang="en-GB"/>
              <a:t>alt text</a:t>
            </a:r>
            <a:r>
              <a:rPr lang="en-GB"/>
              <a:t> was simply the title (“Public sector receipts 2015-16”)</a:t>
            </a:r>
            <a:endParaRPr/>
          </a:p>
          <a:p>
            <a:pPr indent="0" lvl="0" marL="0" rtl="0" algn="l">
              <a:spcBef>
                <a:spcPts val="0"/>
              </a:spcBef>
              <a:spcAft>
                <a:spcPts val="0"/>
              </a:spcAft>
              <a:buClr>
                <a:schemeClr val="dk1"/>
              </a:buClr>
              <a:buSzPts val="1100"/>
              <a:buFont typeface="Arial"/>
              <a:buNone/>
            </a:pPr>
            <a:r>
              <a:rPr lang="en-GB"/>
              <a:t>a screen reader user would miss all the information communicated by the image</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d95faffd91_2_8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1" name="Google Shape;381;gd95faffd91_2_8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colour-blindness or (colour vision deficiency) affects 1 in 12 men and 1 in 200 women</a:t>
            </a:r>
            <a:endParaRPr/>
          </a:p>
          <a:p>
            <a:pPr indent="0" lvl="0" marL="0" rtl="0" algn="l">
              <a:spcBef>
                <a:spcPts val="0"/>
              </a:spcBef>
              <a:spcAft>
                <a:spcPts val="0"/>
              </a:spcAft>
              <a:buClr>
                <a:schemeClr val="dk1"/>
              </a:buClr>
              <a:buFont typeface="Arial"/>
              <a:buNone/>
            </a:pPr>
            <a:r>
              <a:rPr lang="en-GB"/>
              <a:t>if you communicate something using colour alone, then someone with colour-blindness might not be able to perceive it and might be excluded from your content</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d95faffd91_2_8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6" name="Google Shape;386;gd95faffd91_2_8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example showing sports results</a:t>
            </a:r>
            <a:endParaRPr/>
          </a:p>
          <a:p>
            <a:pPr indent="0" lvl="0" marL="0" rtl="0" algn="l">
              <a:spcBef>
                <a:spcPts val="0"/>
              </a:spcBef>
              <a:spcAft>
                <a:spcPts val="0"/>
              </a:spcAft>
              <a:buClr>
                <a:schemeClr val="dk1"/>
              </a:buClr>
              <a:buFont typeface="Arial"/>
              <a:buNone/>
            </a:pPr>
            <a:r>
              <a:rPr lang="en-GB"/>
              <a:t>a win is indicated by green, a draw by grey and a loss by red</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d95faffd91_2_8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2" name="Google Shape;392;gd95faffd91_2_8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to a user with red-green colour-blindness it’s very difficult to differentiate between a win and a loss</a:t>
            </a:r>
            <a:endParaRPr/>
          </a:p>
          <a:p>
            <a:pPr indent="0" lvl="0" marL="0" rtl="0" algn="l">
              <a:spcBef>
                <a:spcPts val="0"/>
              </a:spcBef>
              <a:spcAft>
                <a:spcPts val="0"/>
              </a:spcAft>
              <a:buClr>
                <a:schemeClr val="dk1"/>
              </a:buClr>
              <a:buFont typeface="Arial"/>
              <a:buNone/>
            </a:pPr>
            <a:r>
              <a:rPr lang="en-GB"/>
              <a:t>you can still use colour to indicate things, but not exclusively</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d95faffd91_2_8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8" name="Google Shape;398;gd95faffd91_2_8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rPr lang="en-GB"/>
              <a:t>fix: indicate</a:t>
            </a:r>
            <a:r>
              <a:rPr lang="en-GB"/>
              <a:t> a win by a W and a loss by an L</a:t>
            </a:r>
            <a:endParaRPr/>
          </a:p>
          <a:p>
            <a:pPr indent="0" lvl="0" marL="0" rtl="0" algn="l">
              <a:spcBef>
                <a:spcPts val="0"/>
              </a:spcBef>
              <a:spcAft>
                <a:spcPts val="0"/>
              </a:spcAft>
              <a:buClr>
                <a:srgbClr val="0B0C0C"/>
              </a:buClr>
              <a:buFont typeface="Arial"/>
              <a:buNone/>
            </a:pPr>
            <a:r>
              <a:rPr lang="en-GB"/>
              <a:t>(in addition or instead of the green and red)</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d95faffd91_2_8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3" name="Google Shape;403;gd95faffd91_2_8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d95faffd91_2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 name="Google Shape;51;gd95faffd91_2_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d95faffd91_2_8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gd95faffd91_2_8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if you enlarge the text on Amazon’s website the navigation becomes unreadable</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GB"/>
              <a:t>private sector = bad business</a:t>
            </a:r>
            <a:endParaRPr/>
          </a:p>
          <a:p>
            <a:pPr indent="0" lvl="0" marL="0" rtl="0" algn="l">
              <a:spcBef>
                <a:spcPts val="0"/>
              </a:spcBef>
              <a:spcAft>
                <a:spcPts val="0"/>
              </a:spcAft>
              <a:buClr>
                <a:schemeClr val="dk1"/>
              </a:buClr>
              <a:buFont typeface="Arial"/>
              <a:buNone/>
            </a:pPr>
            <a:r>
              <a:rPr lang="en-GB"/>
              <a:t>public sector = excluding peopl</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d95faffd91_2_8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3" name="Google Shape;413;gd95faffd91_2_8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dynamic content example: autocomplete</a:t>
            </a:r>
            <a:endParaRPr/>
          </a:p>
          <a:p>
            <a:pPr indent="0" lvl="0" marL="0" rtl="0" algn="l">
              <a:spcBef>
                <a:spcPts val="0"/>
              </a:spcBef>
              <a:spcAft>
                <a:spcPts val="0"/>
              </a:spcAft>
              <a:buClr>
                <a:schemeClr val="dk1"/>
              </a:buClr>
              <a:buSzPts val="1100"/>
              <a:buFont typeface="Arial"/>
              <a:buNone/>
            </a:pPr>
            <a:r>
              <a:rPr lang="en-GB"/>
              <a:t>sighted user can see four suggestions</a:t>
            </a:r>
            <a:endParaRPr/>
          </a:p>
          <a:p>
            <a:pPr indent="0" lvl="0" marL="0" rtl="0" algn="l">
              <a:spcBef>
                <a:spcPts val="0"/>
              </a:spcBef>
              <a:spcAft>
                <a:spcPts val="0"/>
              </a:spcAft>
              <a:buClr>
                <a:schemeClr val="dk1"/>
              </a:buClr>
              <a:buSzPts val="1100"/>
              <a:buFont typeface="Arial"/>
              <a:buNone/>
            </a:pPr>
            <a:r>
              <a:rPr lang="en-GB"/>
              <a:t>the same information needs to be made available to a screen reader user</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d95faffd91_2_8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9" name="Google Shape;419;gd95faffd91_2_8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videos without captions and/or transcripts exclude people with hearing impairments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by making something accessible, you’re improving the experience for everyone:</a:t>
            </a:r>
            <a:endParaRPr/>
          </a:p>
          <a:p>
            <a:pPr indent="0" lvl="0" marL="0" rtl="0" algn="l">
              <a:spcBef>
                <a:spcPts val="0"/>
              </a:spcBef>
              <a:spcAft>
                <a:spcPts val="0"/>
              </a:spcAft>
              <a:buClr>
                <a:schemeClr val="dk1"/>
              </a:buClr>
              <a:buSzPts val="1100"/>
              <a:buFont typeface="Arial"/>
              <a:buNone/>
            </a:pPr>
            <a:r>
              <a:rPr lang="en-GB"/>
              <a:t>if the video fails to load, the user would still be able to get the content, through the text description</a:t>
            </a:r>
            <a:endParaRPr/>
          </a:p>
          <a:p>
            <a:pPr indent="0" lvl="0" marL="0" rtl="0" algn="l">
              <a:spcBef>
                <a:spcPts val="0"/>
              </a:spcBef>
              <a:spcAft>
                <a:spcPts val="0"/>
              </a:spcAft>
              <a:buClr>
                <a:schemeClr val="dk1"/>
              </a:buClr>
              <a:buSzPts val="1100"/>
              <a:buFont typeface="Arial"/>
              <a:buNone/>
            </a:pPr>
            <a:r>
              <a:rPr lang="en-GB"/>
              <a:t>and search engines will be able to index it as well</a:t>
            </a:r>
            <a:endParaRPr/>
          </a:p>
          <a:p>
            <a:pPr indent="0" lvl="0" marL="0" rtl="0" algn="l">
              <a:spcBef>
                <a:spcPts val="0"/>
              </a:spcBef>
              <a:spcAft>
                <a:spcPts val="0"/>
              </a:spcAft>
              <a:buFont typeface="Merriweather Sans"/>
              <a:buNone/>
            </a:pPr>
            <a:r>
              <a:t/>
            </a:r>
            <a:endParaRPr/>
          </a:p>
          <a:p>
            <a:pPr indent="0" lvl="0" marL="0" rtl="0" algn="l">
              <a:spcBef>
                <a:spcPts val="0"/>
              </a:spcBef>
              <a:spcAft>
                <a:spcPts val="0"/>
              </a:spcAft>
              <a:buFont typeface="Merriweather Sans"/>
              <a:buNone/>
            </a:pPr>
            <a:r>
              <a:rPr lang="en-GB" u="sng">
                <a:solidFill>
                  <a:schemeClr val="hlink"/>
                </a:solidFill>
                <a:hlinkClick r:id="rId2"/>
              </a:rPr>
              <a:t>https://www.gov.uk/government/case-studies/on-the-frontline-of-ebola</a:t>
            </a:r>
            <a:endParaRPr/>
          </a:p>
          <a:p>
            <a:pPr indent="0" lvl="0" marL="0" rtl="0" algn="l">
              <a:spcBef>
                <a:spcPts val="0"/>
              </a:spcBef>
              <a:spcAft>
                <a:spcPts val="0"/>
              </a:spcAft>
              <a:buFont typeface="Merriweather Sans"/>
              <a:buNone/>
            </a:pPr>
            <a:r>
              <a:t/>
            </a:r>
            <a:endParaRPr/>
          </a:p>
          <a:p>
            <a:pPr indent="0" lvl="0" marL="0" rtl="0" algn="l">
              <a:spcBef>
                <a:spcPts val="0"/>
              </a:spcBef>
              <a:spcAft>
                <a:spcPts val="0"/>
              </a:spcAft>
              <a:buFont typeface="Merriweather Sans"/>
              <a:buNone/>
            </a:pPr>
            <a:r>
              <a:rPr lang="en-GB"/>
              <a:t>TODO: look for a different example as this video has captions now</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d95faffd91_2_88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d95faffd91_2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d7dd8927a1_1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gd7dd8927a1_1_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B0C0C"/>
              </a:buClr>
              <a:buFont typeface="Arial"/>
              <a:buNone/>
            </a:pPr>
            <a:r>
              <a:rPr lang="en-GB"/>
              <a:t>lots of people can struggle to understand complex language and walls of text</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d95faffd91_2_8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5" name="Google Shape;435;gd95faffd91_2_8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u="sng">
                <a:solidFill>
                  <a:schemeClr val="hlink"/>
                </a:solidFill>
                <a:hlinkClick r:id="rId2"/>
              </a:rPr>
              <a:t>https://gds.blog.gov.uk/2016/02/23/writing-content-for-everyone/</a:t>
            </a:r>
            <a:r>
              <a:rPr lang="en-GB"/>
              <a:t> </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d95faffd91_2_8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0" name="Google Shape;440;gd95faffd91_2_8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example of BSL</a:t>
            </a:r>
            <a:endParaRPr/>
          </a:p>
          <a:p>
            <a:pPr indent="0" lvl="0" marL="0" rtl="0" algn="l">
              <a:spcBef>
                <a:spcPts val="0"/>
              </a:spcBef>
              <a:spcAft>
                <a:spcPts val="0"/>
              </a:spcAft>
              <a:buClr>
                <a:schemeClr val="dk1"/>
              </a:buClr>
              <a:buSzPts val="1100"/>
              <a:buFont typeface="Arial"/>
              <a:buNone/>
            </a:pPr>
            <a:r>
              <a:rPr lang="en-GB"/>
              <a:t>not a 1-to-1 mapping between the signals and the words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Government isn’t currently supporting BSL as well as it should</a:t>
            </a:r>
            <a:endParaRPr/>
          </a:p>
          <a:p>
            <a:pPr indent="0" lvl="0" marL="0" rtl="0" algn="l">
              <a:spcBef>
                <a:spcPts val="0"/>
              </a:spcBef>
              <a:spcAft>
                <a:spcPts val="0"/>
              </a:spcAft>
              <a:buClr>
                <a:schemeClr val="dk1"/>
              </a:buClr>
              <a:buSzPts val="1100"/>
              <a:buFont typeface="Arial"/>
              <a:buNone/>
            </a:pPr>
            <a:r>
              <a:rPr lang="en-GB"/>
              <a:t>DWP is using a Video Relay Service that lets people communicate using BSL over a video link</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e069e55dd5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5" name="Google Shape;445;ge069e55dd5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d95faffd91_2_8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0" name="Google Shape;450;gd95faffd91_2_8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d95faffd91_2_9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5" name="Google Shape;455;gd95faffd91_2_90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d95faffd91_2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 name="Google Shape;56;gd95faffd91_2_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d95faffd91_2_9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0" name="Google Shape;460;gd95faffd91_2_9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myth that images and video are not accessible</a:t>
            </a:r>
            <a:endParaRPr/>
          </a:p>
          <a:p>
            <a:pPr indent="0" lvl="0" marL="0" rtl="0" algn="l">
              <a:spcBef>
                <a:spcPts val="0"/>
              </a:spcBef>
              <a:spcAft>
                <a:spcPts val="0"/>
              </a:spcAft>
              <a:buClr>
                <a:srgbClr val="0B0C0C"/>
              </a:buClr>
              <a:buSzPts val="1100"/>
              <a:buFont typeface="Arial"/>
              <a:buNone/>
            </a:pPr>
            <a:r>
              <a:rPr lang="en-GB"/>
              <a:t>g</a:t>
            </a:r>
            <a:r>
              <a:rPr lang="en-GB"/>
              <a:t>raphics can be especially helpful for people who struggle to process text</a:t>
            </a:r>
            <a:endParaRPr/>
          </a:p>
          <a:p>
            <a:pPr indent="0" lvl="0" marL="0" rtl="0" algn="l">
              <a:spcBef>
                <a:spcPts val="0"/>
              </a:spcBef>
              <a:spcAft>
                <a:spcPts val="0"/>
              </a:spcAft>
              <a:buClr>
                <a:srgbClr val="0B0C0C"/>
              </a:buClr>
              <a:buSzPts val="1100"/>
              <a:buFont typeface="Arial"/>
              <a:buNone/>
            </a:pPr>
            <a:r>
              <a:rPr lang="en-GB"/>
              <a:t>video and graphics need to be accessible</a:t>
            </a:r>
            <a:endParaRPr/>
          </a:p>
          <a:p>
            <a:pPr indent="0" lvl="0" marL="0" rtl="0" algn="l">
              <a:spcBef>
                <a:spcPts val="0"/>
              </a:spcBef>
              <a:spcAft>
                <a:spcPts val="0"/>
              </a:spcAft>
              <a:buClr>
                <a:srgbClr val="0B0C0C"/>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example: passport renewal service found a graphic was the best way to describe to users what was needed from a passport photo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d95faffd91_2_9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5" name="Google Shape;465;gd95faffd91_2_9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Easy Read combines graphics, simple words and short </a:t>
            </a:r>
            <a:r>
              <a:rPr lang="en-GB"/>
              <a:t>sentences</a:t>
            </a:r>
            <a:endParaRPr/>
          </a:p>
          <a:p>
            <a:pPr indent="0" lvl="0" marL="0" rtl="0" algn="l">
              <a:spcBef>
                <a:spcPts val="0"/>
              </a:spcBef>
              <a:spcAft>
                <a:spcPts val="0"/>
              </a:spcAft>
              <a:buClr>
                <a:schemeClr val="dk1"/>
              </a:buClr>
              <a:buSzPts val="1100"/>
              <a:buFont typeface="Arial"/>
              <a:buNone/>
            </a:pPr>
            <a:r>
              <a:rPr lang="en-GB"/>
              <a:t>for people who may struggle to read</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d95faffd91_2_912: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d95faffd91_2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d95faffd91_2_9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5" name="Google Shape;475;gd95faffd91_2_9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large hit areas for links, buttons and controls important for</a:t>
            </a:r>
            <a:r>
              <a:rPr lang="en-GB"/>
              <a:t> users with motor impairments, </a:t>
            </a:r>
            <a:r>
              <a:rPr lang="en-GB"/>
              <a:t>using a touch interface or have difficulty controlling a mouse</a:t>
            </a:r>
            <a:endParaRPr/>
          </a:p>
          <a:p>
            <a:pPr indent="0" lvl="0" marL="0" rtl="0" algn="l">
              <a:spcBef>
                <a:spcPts val="0"/>
              </a:spcBef>
              <a:spcAft>
                <a:spcPts val="0"/>
              </a:spcAft>
              <a:buClr>
                <a:schemeClr val="dk1"/>
              </a:buClr>
              <a:buSzPts val="1100"/>
              <a:buFont typeface="Arial"/>
              <a:buNone/>
            </a:pPr>
            <a:r>
              <a:rPr lang="en-GB"/>
              <a:t>pagination links very close together might make it hard to select the correct link</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d95faffd91_2_9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0" name="Google Shape;480;gd95faffd91_2_9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not all users use a mouse or a trackpad</a:t>
            </a:r>
            <a:endParaRPr/>
          </a:p>
          <a:p>
            <a:pPr indent="0" lvl="0" marL="0" rtl="0" algn="l">
              <a:spcBef>
                <a:spcPts val="0"/>
              </a:spcBef>
              <a:spcAft>
                <a:spcPts val="0"/>
              </a:spcAft>
              <a:buClr>
                <a:schemeClr val="dk1"/>
              </a:buClr>
              <a:buSzPts val="1100"/>
              <a:buFont typeface="Arial"/>
              <a:buNone/>
            </a:pPr>
            <a:r>
              <a:rPr lang="en-GB"/>
              <a:t>testing with keyboard only also uncovers a lot of issues for screen reader and voice control users</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d95faffd91_2_9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5" name="Google Shape;485;gd95faffd91_2_9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example of a service where keyboard users are unable to access some content</a:t>
            </a:r>
            <a:endParaRPr/>
          </a:p>
          <a:p>
            <a:pPr indent="0" lvl="0" marL="0" rtl="0" algn="l">
              <a:spcBef>
                <a:spcPts val="0"/>
              </a:spcBef>
              <a:spcAft>
                <a:spcPts val="0"/>
              </a:spcAft>
              <a:buClr>
                <a:schemeClr val="dk1"/>
              </a:buClr>
              <a:buSzPts val="1100"/>
              <a:buFont typeface="Arial"/>
              <a:buNone/>
            </a:pPr>
            <a:r>
              <a:rPr lang="en-GB"/>
              <a:t>anyone using a mouse can hover over the ‘Where to find this’ link to reveal more content</a:t>
            </a:r>
            <a:endParaRPr/>
          </a:p>
          <a:p>
            <a:pPr indent="0" lvl="0" marL="0" rtl="0" algn="l">
              <a:spcBef>
                <a:spcPts val="0"/>
              </a:spcBef>
              <a:spcAft>
                <a:spcPts val="0"/>
              </a:spcAft>
              <a:buClr>
                <a:schemeClr val="dk1"/>
              </a:buClr>
              <a:buSzPts val="1100"/>
              <a:buFont typeface="Arial"/>
              <a:buNone/>
            </a:pPr>
            <a:r>
              <a:rPr lang="en-GB"/>
              <a:t>anyone relying on a keyboard to navigate is unable to get to this content</a:t>
            </a:r>
            <a:endParaRPr/>
          </a:p>
          <a:p>
            <a:pPr indent="0" lvl="0" marL="0" rtl="0" algn="l">
              <a:spcBef>
                <a:spcPts val="0"/>
              </a:spcBef>
              <a:spcAft>
                <a:spcPts val="0"/>
              </a:spcAft>
              <a:buClr>
                <a:schemeClr val="dk1"/>
              </a:buClr>
              <a:buSzPts val="1100"/>
              <a:buFont typeface="Arial"/>
              <a:buNone/>
            </a:pPr>
            <a:r>
              <a:rPr lang="en-GB"/>
              <a:t>due to how it has been implemented in the code</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d95faffd91_2_928: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d95faffd91_2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d95faffd91_2_9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gd95faffd91_2_9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like screen readers, screen magnifiers and dictation software</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d95faffd91_2_9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0" name="Google Shape;500;gd95faffd91_2_9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a:t>for these technologies to work</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d95faffd91_2_9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5" name="Google Shape;505;gd95faffd91_2_9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your website needs to work with HTML alone,</a:t>
            </a:r>
            <a:endParaRPr/>
          </a:p>
          <a:p>
            <a:pPr indent="0" lvl="0" marL="0" rtl="0" algn="l">
              <a:spcBef>
                <a:spcPts val="0"/>
              </a:spcBef>
              <a:spcAft>
                <a:spcPts val="0"/>
              </a:spcAft>
              <a:buClr>
                <a:schemeClr val="dk1"/>
              </a:buClr>
              <a:buSzPts val="1100"/>
              <a:buFont typeface="Arial"/>
              <a:buNone/>
            </a:pPr>
            <a:r>
              <a:rPr lang="en-GB"/>
              <a:t>presentation layer and enhanced interactions should be optional</a:t>
            </a:r>
            <a:endParaRPr/>
          </a:p>
          <a:p>
            <a:pPr indent="0" lvl="0" marL="0" rtl="0" algn="l">
              <a:spcBef>
                <a:spcPts val="0"/>
              </a:spcBef>
              <a:spcAft>
                <a:spcPts val="0"/>
              </a:spcAft>
              <a:buClr>
                <a:schemeClr val="dk1"/>
              </a:buClr>
              <a:buSzPts val="1100"/>
              <a:buFont typeface="Arial"/>
              <a:buNone/>
            </a:pPr>
            <a:r>
              <a:rPr lang="en-GB"/>
              <a:t>so that if the CSS and the Javascript fail to load, the website will still work</a:t>
            </a:r>
            <a:endParaRPr/>
          </a:p>
          <a:p>
            <a:pPr indent="0" lvl="0" marL="0" rtl="0" algn="l">
              <a:spcBef>
                <a:spcPts val="0"/>
              </a:spcBef>
              <a:spcAft>
                <a:spcPts val="0"/>
              </a:spcAft>
              <a:buFont typeface="Arial"/>
              <a:buNone/>
            </a:pPr>
            <a:r>
              <a:t/>
            </a:r>
            <a:endParaRPr/>
          </a:p>
          <a:p>
            <a:pPr indent="0" lvl="0" marL="0" rtl="0" algn="l">
              <a:spcBef>
                <a:spcPts val="0"/>
              </a:spcBef>
              <a:spcAft>
                <a:spcPts val="0"/>
              </a:spcAft>
              <a:buFont typeface="Arial"/>
              <a:buNone/>
            </a:pPr>
            <a:r>
              <a:rPr lang="en-GB" u="sng">
                <a:solidFill>
                  <a:schemeClr val="hlink"/>
                </a:solidFill>
                <a:hlinkClick r:id="rId2"/>
              </a:rPr>
              <a:t>https://www.gov.uk/service-manual/technology/using-progressive-enhancement</a:t>
            </a:r>
            <a:r>
              <a:rPr lang="en-GB"/>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d95faffd91_2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 name="Google Shape;61;gd95faffd91_2_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d95faffd91_2_9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0" name="Google Shape;510;gd95faffd91_2_9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d08402357a_1_157: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d08402357a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d95faffd91_2_1036: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d95faffd91_2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things you can do to make your service as accessible as possible</a:t>
            </a:r>
            <a:endParaRPr/>
          </a:p>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d95faffd91_2_10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5" name="Google Shape;525;gd95faffd91_2_10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B0C0C"/>
              </a:buClr>
              <a:buSzPts val="1100"/>
              <a:buFont typeface="Arial"/>
              <a:buNone/>
            </a:pPr>
            <a:r>
              <a:rPr lang="en-GB"/>
              <a:t>Don’t wait until just before you go live to start thinking about accessibility</a:t>
            </a:r>
            <a:endParaRPr/>
          </a:p>
          <a:p>
            <a:pPr indent="0" lvl="0" marL="0" rtl="0" algn="l">
              <a:spcBef>
                <a:spcPts val="0"/>
              </a:spcBef>
              <a:spcAft>
                <a:spcPts val="0"/>
              </a:spcAft>
              <a:buClr>
                <a:schemeClr val="dk1"/>
              </a:buClr>
              <a:buSzPts val="1100"/>
              <a:buFont typeface="Arial"/>
              <a:buNone/>
            </a:pPr>
            <a:r>
              <a:rPr lang="en-GB"/>
              <a:t>Consider accessibility throughout</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d95faffd91_2_10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0" name="Google Shape;530;gd95faffd91_2_10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a:t>various </a:t>
            </a:r>
            <a:r>
              <a:rPr lang="en-GB"/>
              <a:t>tools that help with low-hanging fruit</a:t>
            </a:r>
            <a:endParaRPr/>
          </a:p>
          <a:p>
            <a:pPr indent="0" lvl="0" marL="0" rtl="0" algn="l">
              <a:spcBef>
                <a:spcPts val="0"/>
              </a:spcBef>
              <a:spcAft>
                <a:spcPts val="0"/>
              </a:spcAft>
              <a:buFont typeface="Arial"/>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d95faffd91_2_10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5" name="Google Shape;535;gd95faffd91_2_10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For example: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Tenon</a:t>
            </a:r>
            <a:endParaRPr/>
          </a:p>
          <a:p>
            <a:pPr indent="0" lvl="0" marL="0" rtl="0" algn="l">
              <a:spcBef>
                <a:spcPts val="0"/>
              </a:spcBef>
              <a:spcAft>
                <a:spcPts val="0"/>
              </a:spcAft>
              <a:buClr>
                <a:schemeClr val="dk1"/>
              </a:buClr>
              <a:buSzPts val="1100"/>
              <a:buFont typeface="Arial"/>
              <a:buNone/>
            </a:pPr>
            <a:r>
              <a:rPr lang="en-GB"/>
              <a:t>Axe</a:t>
            </a:r>
            <a:endParaRPr/>
          </a:p>
          <a:p>
            <a:pPr indent="0" lvl="0" marL="0" rtl="0" algn="l">
              <a:spcBef>
                <a:spcPts val="0"/>
              </a:spcBef>
              <a:spcAft>
                <a:spcPts val="0"/>
              </a:spcAft>
              <a:buClr>
                <a:schemeClr val="dk1"/>
              </a:buClr>
              <a:buSzPts val="1100"/>
              <a:buFont typeface="Arial"/>
              <a:buNone/>
            </a:pPr>
            <a:r>
              <a:rPr lang="en-GB"/>
              <a:t>WAVE</a:t>
            </a:r>
            <a:endParaRPr/>
          </a:p>
          <a:p>
            <a:pPr indent="0" lvl="0" marL="0" rtl="0" algn="l">
              <a:spcBef>
                <a:spcPts val="0"/>
              </a:spcBef>
              <a:spcAft>
                <a:spcPts val="0"/>
              </a:spcAft>
              <a:buSzPts val="1100"/>
              <a:buFont typeface="Arial"/>
              <a:buNone/>
            </a:pPr>
            <a:r>
              <a:rPr lang="en-GB"/>
              <a:t>Siteimprove</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d95faffd91_2_10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0" name="Google Shape;540;gd95faffd91_2_10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u="sng">
                <a:solidFill>
                  <a:schemeClr val="hlink"/>
                </a:solidFill>
                <a:hlinkClick r:id="rId2"/>
              </a:rPr>
              <a:t>https://alphagov.github.io/accessibility-tool-audit/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automated testing tools help find barriers quickly and cheaply</a:t>
            </a:r>
            <a:endParaRPr/>
          </a:p>
          <a:p>
            <a:pPr indent="0" lvl="0" marL="0" rtl="0" algn="l">
              <a:spcBef>
                <a:spcPts val="0"/>
              </a:spcBef>
              <a:spcAft>
                <a:spcPts val="0"/>
              </a:spcAft>
              <a:buClr>
                <a:schemeClr val="dk1"/>
              </a:buClr>
              <a:buSzPts val="1100"/>
              <a:buFont typeface="Arial"/>
              <a:buNone/>
            </a:pPr>
            <a:r>
              <a:rPr lang="en-GB"/>
              <a:t>but only up to ca. 30%</a:t>
            </a:r>
            <a:endParaRPr/>
          </a:p>
          <a:p>
            <a:pPr indent="0" lvl="0" marL="0" rtl="0" algn="l">
              <a:spcBef>
                <a:spcPts val="0"/>
              </a:spcBef>
              <a:spcAft>
                <a:spcPts val="0"/>
              </a:spcAft>
              <a:buSzPts val="1100"/>
              <a:buFont typeface="Arial"/>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d95faffd91_2_10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5" name="Google Shape;545;gd95faffd91_2_10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d95faffd91_2_10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0" name="Google Shape;550;gd95faffd91_2_10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Font typeface="Arial"/>
              <a:buNone/>
            </a:pPr>
            <a:r>
              <a:rPr lang="en-GB"/>
              <a:t>best </a:t>
            </a:r>
            <a:r>
              <a:rPr lang="en-GB"/>
              <a:t>create</a:t>
            </a:r>
            <a:r>
              <a:rPr lang="en-GB"/>
              <a:t> your own checklist but here is a ready-made one:</a:t>
            </a:r>
            <a:endParaRPr/>
          </a:p>
          <a:p>
            <a:pPr indent="0" lvl="0" marL="0" rtl="0" algn="l">
              <a:spcBef>
                <a:spcPts val="0"/>
              </a:spcBef>
              <a:spcAft>
                <a:spcPts val="0"/>
              </a:spcAft>
              <a:buSzPts val="1100"/>
              <a:buFont typeface="Arial"/>
              <a:buNone/>
            </a:pPr>
            <a:r>
              <a:rPr lang="en-GB" u="sng">
                <a:solidFill>
                  <a:schemeClr val="hlink"/>
                </a:solidFill>
                <a:hlinkClick r:id="rId2"/>
              </a:rPr>
              <a:t>https://accessibility.18f.gov/checklist/</a:t>
            </a:r>
            <a:r>
              <a:rPr lang="en-GB"/>
              <a:t>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d95faffd91_2_10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5" name="Google Shape;555;gd95faffd91_2_10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b="0" l="0" r="0" t="0"/>
          <a:stretch/>
        </p:blipFill>
        <p:spPr>
          <a:xfrm>
            <a:off x="440055" y="725805"/>
            <a:ext cx="5474400" cy="1079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slide">
  <p:cSld name="CUSTOM">
    <p:bg>
      <p:bgPr>
        <a:solidFill>
          <a:schemeClr val="accent1"/>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CUSTOM_1">
    <p:spTree>
      <p:nvGrpSpPr>
        <p:cNvPr id="9" name="Shape 9"/>
        <p:cNvGrpSpPr/>
        <p:nvPr/>
      </p:nvGrpSpPr>
      <p:grpSpPr>
        <a:xfrm>
          <a:off x="0" y="0"/>
          <a:ext cx="0" cy="0"/>
          <a:chOff x="0" y="0"/>
          <a:chExt cx="0" cy="0"/>
        </a:xfrm>
      </p:grpSpPr>
      <p:sp>
        <p:nvSpPr>
          <p:cNvPr id="10" name="Google Shape;10;p4"/>
          <p:cNvSpPr txBox="1"/>
          <p:nvPr/>
        </p:nvSpPr>
        <p:spPr>
          <a:xfrm>
            <a:off x="0" y="4629150"/>
            <a:ext cx="9144000" cy="514500"/>
          </a:xfrm>
          <a:prstGeom prst="rect">
            <a:avLst/>
          </a:prstGeom>
          <a:solidFill>
            <a:srgbClr val="1D70B8"/>
          </a:solidFill>
          <a:ln>
            <a:noFill/>
          </a:ln>
        </p:spPr>
        <p:txBody>
          <a:bodyPr anchorCtr="0" anchor="ctr" bIns="22850" lIns="22850" spcFirstLastPara="1" rIns="22850" wrap="square" tIns="22850">
            <a:noAutofit/>
          </a:bodyPr>
          <a:lstStyle/>
          <a:p>
            <a:pPr indent="0" lvl="0" marL="25400" marR="0" rtl="0" algn="ctr">
              <a:lnSpc>
                <a:spcPct val="100000"/>
              </a:lnSpc>
              <a:spcBef>
                <a:spcPts val="0"/>
              </a:spcBef>
              <a:spcAft>
                <a:spcPts val="0"/>
              </a:spcAft>
              <a:buNone/>
            </a:pPr>
            <a:r>
              <a:t/>
            </a:r>
            <a:endParaRPr b="0" i="0" sz="3100" u="none">
              <a:solidFill>
                <a:srgbClr val="000000"/>
              </a:solidFill>
              <a:latin typeface="Cabin"/>
              <a:ea typeface="Cabin"/>
              <a:cs typeface="Cabin"/>
              <a:sym typeface="Cabin"/>
            </a:endParaRPr>
          </a:p>
        </p:txBody>
      </p:sp>
      <p:sp>
        <p:nvSpPr>
          <p:cNvPr id="11" name="Google Shape;11;p4"/>
          <p:cNvSpPr txBox="1"/>
          <p:nvPr/>
        </p:nvSpPr>
        <p:spPr>
          <a:xfrm>
            <a:off x="5909310" y="4720590"/>
            <a:ext cx="2720400" cy="285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Font typeface="Helvetica Neue"/>
              <a:buNone/>
            </a:pPr>
            <a:r>
              <a:rPr lang="en-GB" sz="1900">
                <a:solidFill>
                  <a:srgbClr val="FFFFFF"/>
                </a:solidFill>
                <a:latin typeface="Helvetica Neue"/>
                <a:ea typeface="Helvetica Neue"/>
                <a:cs typeface="Helvetica Neue"/>
                <a:sym typeface="Helvetica Neue"/>
              </a:rPr>
              <a:t>CDDO</a:t>
            </a:r>
            <a:endParaRPr sz="6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slide">
  <p:cSld name="CUSTOM_2">
    <p:bg>
      <p:bgPr>
        <a:solidFill>
          <a:schemeClr val="accent5"/>
        </a:solidFill>
      </p:bgPr>
    </p:bg>
    <p:spTree>
      <p:nvGrpSpPr>
        <p:cNvPr id="12" name="Shape 1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_1">
    <p:spTree>
      <p:nvGrpSpPr>
        <p:cNvPr id="13" name="Shape 1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Slide" type="title">
  <p:cSld name="TITLE">
    <p:spTree>
      <p:nvGrpSpPr>
        <p:cNvPr id="14" name="Shape 14"/>
        <p:cNvGrpSpPr/>
        <p:nvPr/>
      </p:nvGrpSpPr>
      <p:grpSpPr>
        <a:xfrm>
          <a:off x="0" y="0"/>
          <a:ext cx="0" cy="0"/>
          <a:chOff x="0" y="0"/>
          <a:chExt cx="0" cy="0"/>
        </a:xfrm>
      </p:grpSpPr>
      <p:sp>
        <p:nvSpPr>
          <p:cNvPr id="15" name="Google Shape;15;p7"/>
          <p:cNvSpPr txBox="1"/>
          <p:nvPr>
            <p:ph type="title"/>
          </p:nvPr>
        </p:nvSpPr>
        <p:spPr>
          <a:xfrm>
            <a:off x="685800" y="1383506"/>
            <a:ext cx="7772400" cy="15312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1pPr>
            <a:lvl2pPr indent="88900" lvl="1"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2pPr>
            <a:lvl3pPr indent="190500" lvl="2"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3pPr>
            <a:lvl4pPr indent="279400" lvl="3"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4pPr>
            <a:lvl5pPr indent="381000" lvl="4"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5pPr>
            <a:lvl6pPr indent="469900" lvl="5"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6pPr>
            <a:lvl7pPr indent="571500" lvl="6"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7pPr>
            <a:lvl8pPr indent="660400" lvl="7"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8pPr>
            <a:lvl9pPr indent="762000" lvl="8" marL="0" marR="0" rtl="0" algn="l">
              <a:lnSpc>
                <a:spcPct val="100000"/>
              </a:lnSpc>
              <a:spcBef>
                <a:spcPts val="0"/>
              </a:spcBef>
              <a:spcAft>
                <a:spcPts val="0"/>
              </a:spcAft>
              <a:buClr>
                <a:srgbClr val="000000"/>
              </a:buClr>
              <a:buSzPts val="1400"/>
              <a:buFont typeface="Helvetica Neue"/>
              <a:buNone/>
              <a:defRPr b="0" i="0" sz="3500" u="none" cap="none" strike="noStrike">
                <a:solidFill>
                  <a:srgbClr val="000000"/>
                </a:solidFill>
                <a:latin typeface="Helvetica Neue"/>
                <a:ea typeface="Helvetica Neue"/>
                <a:cs typeface="Helvetica Neue"/>
                <a:sym typeface="Helvetica Neue"/>
              </a:defRPr>
            </a:lvl9pPr>
          </a:lstStyle>
          <a:p/>
        </p:txBody>
      </p:sp>
      <p:sp>
        <p:nvSpPr>
          <p:cNvPr id="16" name="Google Shape;16;p7"/>
          <p:cNvSpPr txBox="1"/>
          <p:nvPr>
            <p:ph idx="12" type="sldNum"/>
          </p:nvPr>
        </p:nvSpPr>
        <p:spPr>
          <a:xfrm>
            <a:off x="8479379" y="4860811"/>
            <a:ext cx="170400" cy="171600"/>
          </a:xfrm>
          <a:prstGeom prst="rect">
            <a:avLst/>
          </a:prstGeom>
          <a:noFill/>
          <a:ln>
            <a:noFill/>
          </a:ln>
        </p:spPr>
        <p:txBody>
          <a:bodyPr anchorCtr="0" anchor="ctr" bIns="21050" lIns="21050" spcFirstLastPara="1" rIns="21050" wrap="square" tIns="21050">
            <a:noAutofit/>
          </a:bodyPr>
          <a:lstStyle>
            <a:lvl1pPr indent="0" lvl="0"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1pPr>
            <a:lvl2pPr indent="0" lvl="1"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2pPr>
            <a:lvl3pPr indent="0" lvl="2"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3pPr>
            <a:lvl4pPr indent="0" lvl="3"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4pPr>
            <a:lvl5pPr indent="0" lvl="4"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5pPr>
            <a:lvl6pPr indent="0" lvl="5"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6pPr>
            <a:lvl7pPr indent="0" lvl="6"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7pPr>
            <a:lvl8pPr indent="0" lvl="7"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8pPr>
            <a:lvl9pPr indent="0" lvl="8" marL="0" marR="0" rtl="0" algn="ctr">
              <a:lnSpc>
                <a:spcPct val="100000"/>
              </a:lnSpc>
              <a:spcBef>
                <a:spcPts val="0"/>
              </a:spcBef>
              <a:spcAft>
                <a:spcPts val="0"/>
              </a:spcAft>
              <a:buClr>
                <a:srgbClr val="999999"/>
              </a:buClr>
              <a:buFont typeface="Calibri"/>
              <a:buNone/>
              <a:defRPr b="0" i="0" sz="900" u="none" cap="none" strike="noStrike">
                <a:solidFill>
                  <a:srgbClr val="999999"/>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3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2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4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2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2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25.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3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hyperlink" Target="https://v.gd/a11ylabcal"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2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3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hyperlink" Target="https://www.gov.uk/government/case-studies/out-of-syria-back-into-school"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4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4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4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4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4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3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4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4.xml"/><Relationship Id="rId3" Type="http://schemas.openxmlformats.org/officeDocument/2006/relationships/hyperlink" Target="https://v.gd/a11yTrainingFeedback"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1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hyperlink" Target="http://drive.google.com/file/d/0B4N7dv9Qp4JZblpiQ091Yl8yMzQ/view" TargetMode="External"/><Relationship Id="rId4" Type="http://schemas.openxmlformats.org/officeDocument/2006/relationships/image" Target="../media/image1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hyperlink" Target="http://drive.google.com/file/d/0B4N7dv9Qp4JZelJ6TFh6bW02RkE/view" TargetMode="External"/><Relationship Id="rId4" Type="http://schemas.openxmlformats.org/officeDocument/2006/relationships/image" Target="../media/image2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2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3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3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 name="Shape 20"/>
        <p:cNvGrpSpPr/>
        <p:nvPr/>
      </p:nvGrpSpPr>
      <p:grpSpPr>
        <a:xfrm>
          <a:off x="0" y="0"/>
          <a:ext cx="0" cy="0"/>
          <a:chOff x="0" y="0"/>
          <a:chExt cx="0" cy="0"/>
        </a:xfrm>
      </p:grpSpPr>
      <p:sp>
        <p:nvSpPr>
          <p:cNvPr id="21" name="Google Shape;21;p8"/>
          <p:cNvSpPr txBox="1"/>
          <p:nvPr/>
        </p:nvSpPr>
        <p:spPr>
          <a:xfrm>
            <a:off x="447250" y="270025"/>
            <a:ext cx="71562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2"/>
                </a:solidFill>
              </a:rPr>
              <a:t>Activity </a:t>
            </a:r>
            <a:endParaRPr sz="2400">
              <a:solidFill>
                <a:schemeClr val="lt2"/>
              </a:solidFill>
            </a:endParaRPr>
          </a:p>
        </p:txBody>
      </p:sp>
      <p:sp>
        <p:nvSpPr>
          <p:cNvPr id="22" name="Google Shape;22;p8"/>
          <p:cNvSpPr txBox="1"/>
          <p:nvPr/>
        </p:nvSpPr>
        <p:spPr>
          <a:xfrm>
            <a:off x="508500" y="660400"/>
            <a:ext cx="8127000" cy="4482900"/>
          </a:xfrm>
          <a:prstGeom prst="rect">
            <a:avLst/>
          </a:prstGeom>
          <a:noFill/>
          <a:ln>
            <a:noFill/>
          </a:ln>
        </p:spPr>
        <p:txBody>
          <a:bodyPr anchorCtr="0" anchor="ctr" bIns="20575" lIns="20575" spcFirstLastPara="1" rIns="20575" wrap="square" tIns="20575">
            <a:noAutofit/>
          </a:bodyPr>
          <a:lstStyle/>
          <a:p>
            <a:pPr indent="0" lvl="0" marL="0" rtl="0" algn="l">
              <a:spcBef>
                <a:spcPts val="0"/>
              </a:spcBef>
              <a:spcAft>
                <a:spcPts val="0"/>
              </a:spcAft>
              <a:buClr>
                <a:schemeClr val="dk1"/>
              </a:buClr>
              <a:buSzPts val="1100"/>
              <a:buFont typeface="Arial"/>
              <a:buNone/>
            </a:pPr>
            <a:r>
              <a:rPr b="1" lang="en-GB" sz="3200">
                <a:solidFill>
                  <a:schemeClr val="lt1"/>
                </a:solidFill>
                <a:latin typeface="Helvetica Neue"/>
                <a:ea typeface="Helvetica Neue"/>
                <a:cs typeface="Helvetica Neue"/>
                <a:sym typeface="Helvetica Neue"/>
              </a:rPr>
              <a:t>What is your role?</a:t>
            </a:r>
            <a:endParaRPr b="1" sz="32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GB" sz="3200">
                <a:solidFill>
                  <a:schemeClr val="lt1"/>
                </a:solidFill>
                <a:latin typeface="Helvetica Neue"/>
                <a:ea typeface="Helvetica Neue"/>
                <a:cs typeface="Helvetica Neue"/>
                <a:sym typeface="Helvetica Neue"/>
              </a:rPr>
              <a:t>What is your level of accessibility knowledge/experience?</a:t>
            </a:r>
            <a:br>
              <a:rPr b="1" lang="en-GB" sz="3200">
                <a:solidFill>
                  <a:schemeClr val="lt1"/>
                </a:solidFill>
                <a:latin typeface="Helvetica Neue"/>
                <a:ea typeface="Helvetica Neue"/>
                <a:cs typeface="Helvetica Neue"/>
                <a:sym typeface="Helvetica Neue"/>
              </a:rPr>
            </a:b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Answer questions in the poll</a:t>
            </a:r>
            <a:endParaRPr sz="3200">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7" name="Shape 67"/>
        <p:cNvGrpSpPr/>
        <p:nvPr/>
      </p:nvGrpSpPr>
      <p:grpSpPr>
        <a:xfrm>
          <a:off x="0" y="0"/>
          <a:ext cx="0" cy="0"/>
          <a:chOff x="0" y="0"/>
          <a:chExt cx="0" cy="0"/>
        </a:xfrm>
      </p:grpSpPr>
      <p:grpSp>
        <p:nvGrpSpPr>
          <p:cNvPr id="68" name="Google Shape;68;p17"/>
          <p:cNvGrpSpPr/>
          <p:nvPr/>
        </p:nvGrpSpPr>
        <p:grpSpPr>
          <a:xfrm>
            <a:off x="6658865" y="1674178"/>
            <a:ext cx="1283232" cy="1342132"/>
            <a:chOff x="7356765" y="607378"/>
            <a:chExt cx="1283232" cy="1342132"/>
          </a:xfrm>
        </p:grpSpPr>
        <p:sp>
          <p:nvSpPr>
            <p:cNvPr id="69" name="Google Shape;69;p17"/>
            <p:cNvSpPr/>
            <p:nvPr/>
          </p:nvSpPr>
          <p:spPr>
            <a:xfrm>
              <a:off x="7356765" y="1541363"/>
              <a:ext cx="528502" cy="352645"/>
            </a:xfrm>
            <a:custGeom>
              <a:rect b="b" l="l" r="r" t="t"/>
              <a:pathLst>
                <a:path extrusionOk="0" h="9836" w="14741">
                  <a:moveTo>
                    <a:pt x="14740" y="1"/>
                  </a:moveTo>
                  <a:lnTo>
                    <a:pt x="14740" y="1"/>
                  </a:lnTo>
                  <a:cubicBezTo>
                    <a:pt x="13645" y="918"/>
                    <a:pt x="12585" y="1930"/>
                    <a:pt x="11752" y="3275"/>
                  </a:cubicBezTo>
                  <a:cubicBezTo>
                    <a:pt x="11668" y="3406"/>
                    <a:pt x="11585" y="3561"/>
                    <a:pt x="11490" y="3728"/>
                  </a:cubicBezTo>
                  <a:cubicBezTo>
                    <a:pt x="10632" y="5252"/>
                    <a:pt x="9323" y="7538"/>
                    <a:pt x="6144" y="7538"/>
                  </a:cubicBezTo>
                  <a:cubicBezTo>
                    <a:pt x="4429" y="7538"/>
                    <a:pt x="3417" y="6895"/>
                    <a:pt x="2858" y="5478"/>
                  </a:cubicBezTo>
                  <a:cubicBezTo>
                    <a:pt x="2310" y="4120"/>
                    <a:pt x="2310" y="2299"/>
                    <a:pt x="2310" y="965"/>
                  </a:cubicBezTo>
                  <a:lnTo>
                    <a:pt x="2310" y="882"/>
                  </a:lnTo>
                  <a:lnTo>
                    <a:pt x="0" y="882"/>
                  </a:lnTo>
                  <a:lnTo>
                    <a:pt x="0" y="965"/>
                  </a:lnTo>
                  <a:cubicBezTo>
                    <a:pt x="0" y="2477"/>
                    <a:pt x="0" y="4561"/>
                    <a:pt x="703" y="6323"/>
                  </a:cubicBezTo>
                  <a:cubicBezTo>
                    <a:pt x="1619" y="8621"/>
                    <a:pt x="3501" y="9835"/>
                    <a:pt x="6144" y="9835"/>
                  </a:cubicBezTo>
                  <a:cubicBezTo>
                    <a:pt x="9370" y="9835"/>
                    <a:pt x="11264" y="8133"/>
                    <a:pt x="12418" y="6573"/>
                  </a:cubicBezTo>
                  <a:cubicBezTo>
                    <a:pt x="12859" y="4275"/>
                    <a:pt x="13633" y="2061"/>
                    <a:pt x="14740" y="1"/>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7"/>
            <p:cNvSpPr/>
            <p:nvPr/>
          </p:nvSpPr>
          <p:spPr>
            <a:xfrm>
              <a:off x="7376807" y="607378"/>
              <a:ext cx="900722" cy="631793"/>
            </a:xfrm>
            <a:custGeom>
              <a:rect b="b" l="l" r="r" t="t"/>
              <a:pathLst>
                <a:path extrusionOk="0" h="17622" w="25123">
                  <a:moveTo>
                    <a:pt x="11431" y="0"/>
                  </a:moveTo>
                  <a:cubicBezTo>
                    <a:pt x="7835" y="0"/>
                    <a:pt x="4942" y="1215"/>
                    <a:pt x="2823" y="3620"/>
                  </a:cubicBezTo>
                  <a:cubicBezTo>
                    <a:pt x="1072" y="5608"/>
                    <a:pt x="310" y="7930"/>
                    <a:pt x="1" y="8930"/>
                  </a:cubicBezTo>
                  <a:lnTo>
                    <a:pt x="2192" y="9644"/>
                  </a:lnTo>
                  <a:cubicBezTo>
                    <a:pt x="3215" y="6501"/>
                    <a:pt x="5275" y="2310"/>
                    <a:pt x="11431" y="2310"/>
                  </a:cubicBezTo>
                  <a:cubicBezTo>
                    <a:pt x="15800" y="2310"/>
                    <a:pt x="19051" y="4477"/>
                    <a:pt x="20503" y="6334"/>
                  </a:cubicBezTo>
                  <a:cubicBezTo>
                    <a:pt x="22004" y="8263"/>
                    <a:pt x="22813" y="10632"/>
                    <a:pt x="22813" y="13085"/>
                  </a:cubicBezTo>
                  <a:cubicBezTo>
                    <a:pt x="22813" y="14645"/>
                    <a:pt x="22468" y="16204"/>
                    <a:pt x="21789" y="17621"/>
                  </a:cubicBezTo>
                  <a:cubicBezTo>
                    <a:pt x="22754" y="16966"/>
                    <a:pt x="23766" y="16395"/>
                    <a:pt x="24813" y="15895"/>
                  </a:cubicBezTo>
                  <a:cubicBezTo>
                    <a:pt x="25016" y="14978"/>
                    <a:pt x="25123" y="14026"/>
                    <a:pt x="25123" y="13085"/>
                  </a:cubicBezTo>
                  <a:cubicBezTo>
                    <a:pt x="25123" y="10120"/>
                    <a:pt x="24135" y="7239"/>
                    <a:pt x="22313" y="4894"/>
                  </a:cubicBezTo>
                  <a:cubicBezTo>
                    <a:pt x="20539" y="2631"/>
                    <a:pt x="16622" y="0"/>
                    <a:pt x="11431"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7"/>
            <p:cNvSpPr/>
            <p:nvPr/>
          </p:nvSpPr>
          <p:spPr>
            <a:xfrm>
              <a:off x="7476696" y="821460"/>
              <a:ext cx="609600" cy="719488"/>
            </a:xfrm>
            <a:custGeom>
              <a:rect b="b" l="l" r="r" t="t"/>
              <a:pathLst>
                <a:path extrusionOk="0" h="20068" w="17003">
                  <a:moveTo>
                    <a:pt x="8514" y="1"/>
                  </a:moveTo>
                  <a:cubicBezTo>
                    <a:pt x="6512" y="1"/>
                    <a:pt x="5131" y="820"/>
                    <a:pt x="4263" y="1625"/>
                  </a:cubicBezTo>
                  <a:cubicBezTo>
                    <a:pt x="2739" y="3030"/>
                    <a:pt x="1727" y="5804"/>
                    <a:pt x="3489" y="9364"/>
                  </a:cubicBezTo>
                  <a:cubicBezTo>
                    <a:pt x="3847" y="10079"/>
                    <a:pt x="4001" y="11150"/>
                    <a:pt x="3525" y="11912"/>
                  </a:cubicBezTo>
                  <a:cubicBezTo>
                    <a:pt x="3227" y="12388"/>
                    <a:pt x="2668" y="12829"/>
                    <a:pt x="2132" y="13246"/>
                  </a:cubicBezTo>
                  <a:cubicBezTo>
                    <a:pt x="1513" y="13734"/>
                    <a:pt x="882" y="14222"/>
                    <a:pt x="489" y="14877"/>
                  </a:cubicBezTo>
                  <a:cubicBezTo>
                    <a:pt x="108" y="15532"/>
                    <a:pt x="1" y="16472"/>
                    <a:pt x="239" y="17389"/>
                  </a:cubicBezTo>
                  <a:cubicBezTo>
                    <a:pt x="537" y="18520"/>
                    <a:pt x="1275" y="19485"/>
                    <a:pt x="2299" y="20068"/>
                  </a:cubicBezTo>
                  <a:lnTo>
                    <a:pt x="3025" y="18818"/>
                  </a:lnTo>
                  <a:cubicBezTo>
                    <a:pt x="2346" y="18437"/>
                    <a:pt x="1846" y="17794"/>
                    <a:pt x="1632" y="17032"/>
                  </a:cubicBezTo>
                  <a:cubicBezTo>
                    <a:pt x="1489" y="16425"/>
                    <a:pt x="1572" y="15889"/>
                    <a:pt x="1727" y="15627"/>
                  </a:cubicBezTo>
                  <a:cubicBezTo>
                    <a:pt x="1977" y="15198"/>
                    <a:pt x="2489" y="14805"/>
                    <a:pt x="3025" y="14389"/>
                  </a:cubicBezTo>
                  <a:cubicBezTo>
                    <a:pt x="3656" y="13889"/>
                    <a:pt x="4323" y="13377"/>
                    <a:pt x="4751" y="12674"/>
                  </a:cubicBezTo>
                  <a:cubicBezTo>
                    <a:pt x="5418" y="11615"/>
                    <a:pt x="5347" y="10341"/>
                    <a:pt x="5049" y="9364"/>
                  </a:cubicBezTo>
                  <a:cubicBezTo>
                    <a:pt x="5240" y="9348"/>
                    <a:pt x="5423" y="9340"/>
                    <a:pt x="5597" y="9340"/>
                  </a:cubicBezTo>
                  <a:cubicBezTo>
                    <a:pt x="7438" y="9340"/>
                    <a:pt x="8338" y="10207"/>
                    <a:pt x="8740" y="10805"/>
                  </a:cubicBezTo>
                  <a:cubicBezTo>
                    <a:pt x="9526" y="11972"/>
                    <a:pt x="9490" y="13615"/>
                    <a:pt x="8633" y="14889"/>
                  </a:cubicBezTo>
                  <a:cubicBezTo>
                    <a:pt x="8085" y="15710"/>
                    <a:pt x="7026" y="16794"/>
                    <a:pt x="6037" y="17270"/>
                  </a:cubicBezTo>
                  <a:lnTo>
                    <a:pt x="6668" y="18568"/>
                  </a:lnTo>
                  <a:cubicBezTo>
                    <a:pt x="7954" y="17949"/>
                    <a:pt x="9181" y="16675"/>
                    <a:pt x="9835" y="15687"/>
                  </a:cubicBezTo>
                  <a:cubicBezTo>
                    <a:pt x="11002" y="13924"/>
                    <a:pt x="11050" y="11638"/>
                    <a:pt x="9943" y="9995"/>
                  </a:cubicBezTo>
                  <a:cubicBezTo>
                    <a:pt x="9005" y="8619"/>
                    <a:pt x="7474" y="7902"/>
                    <a:pt x="5594" y="7902"/>
                  </a:cubicBezTo>
                  <a:cubicBezTo>
                    <a:pt x="5230" y="7902"/>
                    <a:pt x="4854" y="7929"/>
                    <a:pt x="4466" y="7983"/>
                  </a:cubicBezTo>
                  <a:cubicBezTo>
                    <a:pt x="3513" y="5507"/>
                    <a:pt x="4204" y="3637"/>
                    <a:pt x="5252" y="2673"/>
                  </a:cubicBezTo>
                  <a:cubicBezTo>
                    <a:pt x="6142" y="1847"/>
                    <a:pt x="7236" y="1434"/>
                    <a:pt x="8523" y="1434"/>
                  </a:cubicBezTo>
                  <a:cubicBezTo>
                    <a:pt x="9129" y="1434"/>
                    <a:pt x="9777" y="1526"/>
                    <a:pt x="10466" y="1709"/>
                  </a:cubicBezTo>
                  <a:cubicBezTo>
                    <a:pt x="12431" y="2244"/>
                    <a:pt x="14229" y="4149"/>
                    <a:pt x="14812" y="6352"/>
                  </a:cubicBezTo>
                  <a:cubicBezTo>
                    <a:pt x="15288" y="8114"/>
                    <a:pt x="15241" y="10841"/>
                    <a:pt x="12312" y="13805"/>
                  </a:cubicBezTo>
                  <a:lnTo>
                    <a:pt x="13312" y="14829"/>
                  </a:lnTo>
                  <a:cubicBezTo>
                    <a:pt x="15979" y="12138"/>
                    <a:pt x="17003" y="8995"/>
                    <a:pt x="16193" y="5983"/>
                  </a:cubicBezTo>
                  <a:cubicBezTo>
                    <a:pt x="15467" y="3268"/>
                    <a:pt x="13300" y="994"/>
                    <a:pt x="10812" y="327"/>
                  </a:cubicBezTo>
                  <a:cubicBezTo>
                    <a:pt x="9969" y="98"/>
                    <a:pt x="9204" y="1"/>
                    <a:pt x="8514" y="1"/>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7"/>
            <p:cNvSpPr/>
            <p:nvPr/>
          </p:nvSpPr>
          <p:spPr>
            <a:xfrm>
              <a:off x="7852372" y="1162319"/>
              <a:ext cx="787608" cy="787177"/>
            </a:xfrm>
            <a:custGeom>
              <a:rect b="b" l="l" r="r" t="t"/>
              <a:pathLst>
                <a:path extrusionOk="0" h="21956" w="21968">
                  <a:moveTo>
                    <a:pt x="21577" y="0"/>
                  </a:moveTo>
                  <a:cubicBezTo>
                    <a:pt x="15855" y="0"/>
                    <a:pt x="10372" y="2273"/>
                    <a:pt x="6334" y="6322"/>
                  </a:cubicBezTo>
                  <a:cubicBezTo>
                    <a:pt x="2274" y="10371"/>
                    <a:pt x="0" y="15871"/>
                    <a:pt x="12" y="21610"/>
                  </a:cubicBezTo>
                  <a:lnTo>
                    <a:pt x="12" y="21955"/>
                  </a:lnTo>
                  <a:lnTo>
                    <a:pt x="2298" y="21955"/>
                  </a:lnTo>
                  <a:lnTo>
                    <a:pt x="2298" y="21610"/>
                  </a:lnTo>
                  <a:cubicBezTo>
                    <a:pt x="2286" y="10937"/>
                    <a:pt x="10930" y="2286"/>
                    <a:pt x="21600" y="2286"/>
                  </a:cubicBezTo>
                  <a:cubicBezTo>
                    <a:pt x="21607" y="2286"/>
                    <a:pt x="21615" y="2286"/>
                    <a:pt x="21622" y="2286"/>
                  </a:cubicBezTo>
                  <a:lnTo>
                    <a:pt x="21967" y="2286"/>
                  </a:lnTo>
                  <a:lnTo>
                    <a:pt x="21967" y="0"/>
                  </a:lnTo>
                  <a:lnTo>
                    <a:pt x="21622" y="0"/>
                  </a:lnTo>
                  <a:cubicBezTo>
                    <a:pt x="21607" y="0"/>
                    <a:pt x="21592" y="0"/>
                    <a:pt x="21577"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7"/>
            <p:cNvSpPr/>
            <p:nvPr/>
          </p:nvSpPr>
          <p:spPr>
            <a:xfrm>
              <a:off x="8016295" y="1326242"/>
              <a:ext cx="623690" cy="623260"/>
            </a:xfrm>
            <a:custGeom>
              <a:rect b="b" l="l" r="r" t="t"/>
              <a:pathLst>
                <a:path extrusionOk="0" h="17384" w="17396">
                  <a:moveTo>
                    <a:pt x="17005" y="0"/>
                  </a:moveTo>
                  <a:cubicBezTo>
                    <a:pt x="12497" y="0"/>
                    <a:pt x="8181" y="1785"/>
                    <a:pt x="5001" y="4989"/>
                  </a:cubicBezTo>
                  <a:cubicBezTo>
                    <a:pt x="1786" y="8180"/>
                    <a:pt x="0" y="12514"/>
                    <a:pt x="12" y="17038"/>
                  </a:cubicBezTo>
                  <a:lnTo>
                    <a:pt x="12" y="17383"/>
                  </a:lnTo>
                  <a:lnTo>
                    <a:pt x="2286" y="17383"/>
                  </a:lnTo>
                  <a:lnTo>
                    <a:pt x="2286" y="17038"/>
                  </a:lnTo>
                  <a:cubicBezTo>
                    <a:pt x="2274" y="8890"/>
                    <a:pt x="8882" y="2286"/>
                    <a:pt x="17028" y="2286"/>
                  </a:cubicBezTo>
                  <a:cubicBezTo>
                    <a:pt x="17035" y="2286"/>
                    <a:pt x="17043" y="2286"/>
                    <a:pt x="17050" y="2286"/>
                  </a:cubicBezTo>
                  <a:lnTo>
                    <a:pt x="17395" y="2286"/>
                  </a:lnTo>
                  <a:lnTo>
                    <a:pt x="17395" y="0"/>
                  </a:lnTo>
                  <a:lnTo>
                    <a:pt x="17050" y="0"/>
                  </a:lnTo>
                  <a:cubicBezTo>
                    <a:pt x="17035" y="0"/>
                    <a:pt x="17020" y="0"/>
                    <a:pt x="17005"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7"/>
            <p:cNvSpPr/>
            <p:nvPr/>
          </p:nvSpPr>
          <p:spPr>
            <a:xfrm>
              <a:off x="8179788" y="1490164"/>
              <a:ext cx="460203" cy="459342"/>
            </a:xfrm>
            <a:custGeom>
              <a:rect b="b" l="l" r="r" t="t"/>
              <a:pathLst>
                <a:path extrusionOk="0" h="12812" w="12836">
                  <a:moveTo>
                    <a:pt x="12445" y="0"/>
                  </a:moveTo>
                  <a:cubicBezTo>
                    <a:pt x="9152" y="0"/>
                    <a:pt x="5991" y="1309"/>
                    <a:pt x="3668" y="3643"/>
                  </a:cubicBezTo>
                  <a:cubicBezTo>
                    <a:pt x="1322" y="5977"/>
                    <a:pt x="0" y="9156"/>
                    <a:pt x="24" y="12466"/>
                  </a:cubicBezTo>
                  <a:lnTo>
                    <a:pt x="24" y="12811"/>
                  </a:lnTo>
                  <a:lnTo>
                    <a:pt x="2298" y="12811"/>
                  </a:lnTo>
                  <a:lnTo>
                    <a:pt x="2298" y="12466"/>
                  </a:lnTo>
                  <a:cubicBezTo>
                    <a:pt x="2286" y="6842"/>
                    <a:pt x="6847" y="2274"/>
                    <a:pt x="12468" y="2274"/>
                  </a:cubicBezTo>
                  <a:cubicBezTo>
                    <a:pt x="12475" y="2274"/>
                    <a:pt x="12483" y="2274"/>
                    <a:pt x="12490" y="2274"/>
                  </a:cubicBezTo>
                  <a:lnTo>
                    <a:pt x="12835" y="2274"/>
                  </a:lnTo>
                  <a:lnTo>
                    <a:pt x="12835" y="0"/>
                  </a:lnTo>
                  <a:lnTo>
                    <a:pt x="12490" y="0"/>
                  </a:lnTo>
                  <a:cubicBezTo>
                    <a:pt x="12475" y="0"/>
                    <a:pt x="12460" y="0"/>
                    <a:pt x="12445"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7"/>
            <p:cNvSpPr/>
            <p:nvPr/>
          </p:nvSpPr>
          <p:spPr>
            <a:xfrm>
              <a:off x="8344142" y="1653656"/>
              <a:ext cx="295855" cy="295855"/>
            </a:xfrm>
            <a:custGeom>
              <a:rect b="b" l="l" r="r" t="t"/>
              <a:pathLst>
                <a:path extrusionOk="0" h="8252" w="8252">
                  <a:moveTo>
                    <a:pt x="7906" y="0"/>
                  </a:moveTo>
                  <a:cubicBezTo>
                    <a:pt x="5811" y="0"/>
                    <a:pt x="3798" y="834"/>
                    <a:pt x="2310" y="2310"/>
                  </a:cubicBezTo>
                  <a:cubicBezTo>
                    <a:pt x="822" y="3798"/>
                    <a:pt x="0" y="5810"/>
                    <a:pt x="0" y="7906"/>
                  </a:cubicBezTo>
                  <a:lnTo>
                    <a:pt x="0" y="8251"/>
                  </a:lnTo>
                  <a:lnTo>
                    <a:pt x="2286" y="8251"/>
                  </a:lnTo>
                  <a:lnTo>
                    <a:pt x="2286" y="7906"/>
                  </a:lnTo>
                  <a:cubicBezTo>
                    <a:pt x="2274" y="4806"/>
                    <a:pt x="4787" y="2286"/>
                    <a:pt x="7884" y="2286"/>
                  </a:cubicBezTo>
                  <a:cubicBezTo>
                    <a:pt x="7892" y="2286"/>
                    <a:pt x="7899" y="2286"/>
                    <a:pt x="7906" y="2286"/>
                  </a:cubicBezTo>
                  <a:lnTo>
                    <a:pt x="8251" y="2286"/>
                  </a:lnTo>
                  <a:lnTo>
                    <a:pt x="8251" y="0"/>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17"/>
          <p:cNvGrpSpPr/>
          <p:nvPr/>
        </p:nvGrpSpPr>
        <p:grpSpPr>
          <a:xfrm>
            <a:off x="656400" y="1518359"/>
            <a:ext cx="1497958" cy="1497928"/>
            <a:chOff x="504000" y="451559"/>
            <a:chExt cx="1497958" cy="1497928"/>
          </a:xfrm>
        </p:grpSpPr>
        <p:sp>
          <p:nvSpPr>
            <p:cNvPr id="77" name="Google Shape;77;p17"/>
            <p:cNvSpPr/>
            <p:nvPr/>
          </p:nvSpPr>
          <p:spPr>
            <a:xfrm>
              <a:off x="1653149" y="451559"/>
              <a:ext cx="348809" cy="362003"/>
            </a:xfrm>
            <a:custGeom>
              <a:rect b="b" l="l" r="r" t="t"/>
              <a:pathLst>
                <a:path extrusionOk="0" h="10097" w="9729">
                  <a:moveTo>
                    <a:pt x="6573" y="0"/>
                  </a:moveTo>
                  <a:lnTo>
                    <a:pt x="1" y="6573"/>
                  </a:lnTo>
                  <a:cubicBezTo>
                    <a:pt x="537" y="7049"/>
                    <a:pt x="1037" y="7573"/>
                    <a:pt x="1489" y="8132"/>
                  </a:cubicBezTo>
                  <a:cubicBezTo>
                    <a:pt x="1977" y="8751"/>
                    <a:pt x="2406" y="9406"/>
                    <a:pt x="2787" y="10097"/>
                  </a:cubicBezTo>
                  <a:lnTo>
                    <a:pt x="9728" y="3155"/>
                  </a:lnTo>
                  <a:lnTo>
                    <a:pt x="6573" y="0"/>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7"/>
            <p:cNvSpPr/>
            <p:nvPr/>
          </p:nvSpPr>
          <p:spPr>
            <a:xfrm>
              <a:off x="504000" y="836590"/>
              <a:ext cx="1089378" cy="1112897"/>
            </a:xfrm>
            <a:custGeom>
              <a:rect b="b" l="l" r="r" t="t"/>
              <a:pathLst>
                <a:path extrusionOk="0" h="31041" w="30385">
                  <a:moveTo>
                    <a:pt x="27873" y="1"/>
                  </a:moveTo>
                  <a:lnTo>
                    <a:pt x="9120" y="18753"/>
                  </a:lnTo>
                  <a:lnTo>
                    <a:pt x="7477" y="20396"/>
                  </a:lnTo>
                  <a:lnTo>
                    <a:pt x="0" y="27873"/>
                  </a:lnTo>
                  <a:lnTo>
                    <a:pt x="3155" y="31040"/>
                  </a:lnTo>
                  <a:lnTo>
                    <a:pt x="8108" y="26087"/>
                  </a:lnTo>
                  <a:lnTo>
                    <a:pt x="13359" y="20825"/>
                  </a:lnTo>
                  <a:lnTo>
                    <a:pt x="30385" y="3799"/>
                  </a:lnTo>
                  <a:cubicBezTo>
                    <a:pt x="30063" y="2799"/>
                    <a:pt x="29563" y="1858"/>
                    <a:pt x="28920" y="1037"/>
                  </a:cubicBezTo>
                  <a:cubicBezTo>
                    <a:pt x="28611" y="656"/>
                    <a:pt x="28254" y="298"/>
                    <a:pt x="27873" y="1"/>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7"/>
            <p:cNvSpPr/>
            <p:nvPr/>
          </p:nvSpPr>
          <p:spPr>
            <a:xfrm>
              <a:off x="1396615" y="1110654"/>
              <a:ext cx="149863" cy="242506"/>
            </a:xfrm>
            <a:custGeom>
              <a:rect b="b" l="l" r="r" t="t"/>
              <a:pathLst>
                <a:path extrusionOk="0" h="6764" w="4180">
                  <a:moveTo>
                    <a:pt x="4179" y="1"/>
                  </a:moveTo>
                  <a:lnTo>
                    <a:pt x="2500" y="1667"/>
                  </a:lnTo>
                  <a:cubicBezTo>
                    <a:pt x="2167" y="2918"/>
                    <a:pt x="1429" y="4299"/>
                    <a:pt x="0" y="5739"/>
                  </a:cubicBezTo>
                  <a:lnTo>
                    <a:pt x="1024" y="6763"/>
                  </a:lnTo>
                  <a:cubicBezTo>
                    <a:pt x="3084" y="4692"/>
                    <a:pt x="4155" y="2346"/>
                    <a:pt x="4179" y="1"/>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a:off x="1018394" y="821460"/>
              <a:ext cx="377383" cy="343431"/>
            </a:xfrm>
            <a:custGeom>
              <a:rect b="b" l="l" r="r" t="t"/>
              <a:pathLst>
                <a:path extrusionOk="0" h="9579" w="10526">
                  <a:moveTo>
                    <a:pt x="6781" y="1"/>
                  </a:moveTo>
                  <a:cubicBezTo>
                    <a:pt x="4778" y="1"/>
                    <a:pt x="3404" y="820"/>
                    <a:pt x="2536" y="1625"/>
                  </a:cubicBezTo>
                  <a:cubicBezTo>
                    <a:pt x="1000" y="3030"/>
                    <a:pt x="0" y="5804"/>
                    <a:pt x="1762" y="9364"/>
                  </a:cubicBezTo>
                  <a:cubicBezTo>
                    <a:pt x="1798" y="9424"/>
                    <a:pt x="1822" y="9507"/>
                    <a:pt x="1858" y="9579"/>
                  </a:cubicBezTo>
                  <a:lnTo>
                    <a:pt x="3524" y="7912"/>
                  </a:lnTo>
                  <a:lnTo>
                    <a:pt x="3524" y="7912"/>
                  </a:lnTo>
                  <a:cubicBezTo>
                    <a:pt x="3251" y="7924"/>
                    <a:pt x="2989" y="7947"/>
                    <a:pt x="2715" y="7983"/>
                  </a:cubicBezTo>
                  <a:cubicBezTo>
                    <a:pt x="1774" y="5507"/>
                    <a:pt x="2465" y="3649"/>
                    <a:pt x="3501" y="2685"/>
                  </a:cubicBezTo>
                  <a:cubicBezTo>
                    <a:pt x="4396" y="1854"/>
                    <a:pt x="5483" y="1438"/>
                    <a:pt x="6758" y="1438"/>
                  </a:cubicBezTo>
                  <a:cubicBezTo>
                    <a:pt x="7364" y="1438"/>
                    <a:pt x="8013" y="1532"/>
                    <a:pt x="8704" y="1721"/>
                  </a:cubicBezTo>
                  <a:cubicBezTo>
                    <a:pt x="8954" y="1792"/>
                    <a:pt x="9204" y="1875"/>
                    <a:pt x="9454" y="1982"/>
                  </a:cubicBezTo>
                  <a:lnTo>
                    <a:pt x="10525" y="911"/>
                  </a:lnTo>
                  <a:cubicBezTo>
                    <a:pt x="10073" y="661"/>
                    <a:pt x="9585" y="458"/>
                    <a:pt x="9085" y="327"/>
                  </a:cubicBezTo>
                  <a:cubicBezTo>
                    <a:pt x="8239" y="98"/>
                    <a:pt x="7473" y="1"/>
                    <a:pt x="6781" y="1"/>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7"/>
            <p:cNvSpPr/>
            <p:nvPr/>
          </p:nvSpPr>
          <p:spPr>
            <a:xfrm>
              <a:off x="1186154" y="1321545"/>
              <a:ext cx="149433" cy="166069"/>
            </a:xfrm>
            <a:custGeom>
              <a:rect b="b" l="l" r="r" t="t"/>
              <a:pathLst>
                <a:path extrusionOk="0" h="4632" w="4168">
                  <a:moveTo>
                    <a:pt x="4168" y="0"/>
                  </a:moveTo>
                  <a:lnTo>
                    <a:pt x="0" y="4167"/>
                  </a:lnTo>
                  <a:lnTo>
                    <a:pt x="227" y="4632"/>
                  </a:lnTo>
                  <a:cubicBezTo>
                    <a:pt x="1524" y="4013"/>
                    <a:pt x="2751" y="2739"/>
                    <a:pt x="3417" y="1739"/>
                  </a:cubicBezTo>
                  <a:cubicBezTo>
                    <a:pt x="3763" y="1215"/>
                    <a:pt x="4025" y="619"/>
                    <a:pt x="4168"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p:nvPr/>
          </p:nvSpPr>
          <p:spPr>
            <a:xfrm>
              <a:off x="856156" y="607378"/>
              <a:ext cx="900722" cy="1286603"/>
            </a:xfrm>
            <a:custGeom>
              <a:rect b="b" l="l" r="r" t="t"/>
              <a:pathLst>
                <a:path extrusionOk="0" h="35886" w="25123">
                  <a:moveTo>
                    <a:pt x="11431" y="0"/>
                  </a:moveTo>
                  <a:cubicBezTo>
                    <a:pt x="7835" y="0"/>
                    <a:pt x="4942" y="1215"/>
                    <a:pt x="2823" y="3620"/>
                  </a:cubicBezTo>
                  <a:cubicBezTo>
                    <a:pt x="1072" y="5608"/>
                    <a:pt x="310" y="7930"/>
                    <a:pt x="1" y="8930"/>
                  </a:cubicBezTo>
                  <a:lnTo>
                    <a:pt x="2192" y="9644"/>
                  </a:lnTo>
                  <a:cubicBezTo>
                    <a:pt x="3216" y="6501"/>
                    <a:pt x="5287" y="2310"/>
                    <a:pt x="11431" y="2310"/>
                  </a:cubicBezTo>
                  <a:cubicBezTo>
                    <a:pt x="11453" y="2310"/>
                    <a:pt x="11474" y="2310"/>
                    <a:pt x="11496" y="2310"/>
                  </a:cubicBezTo>
                  <a:cubicBezTo>
                    <a:pt x="13736" y="2310"/>
                    <a:pt x="15938" y="2916"/>
                    <a:pt x="17860" y="4060"/>
                  </a:cubicBezTo>
                  <a:lnTo>
                    <a:pt x="17944" y="3989"/>
                  </a:lnTo>
                  <a:lnTo>
                    <a:pt x="18884" y="4751"/>
                  </a:lnTo>
                  <a:cubicBezTo>
                    <a:pt x="19468" y="5191"/>
                    <a:pt x="19991" y="5703"/>
                    <a:pt x="20456" y="6263"/>
                  </a:cubicBezTo>
                  <a:cubicBezTo>
                    <a:pt x="20468" y="6275"/>
                    <a:pt x="20491" y="6298"/>
                    <a:pt x="20503" y="6322"/>
                  </a:cubicBezTo>
                  <a:cubicBezTo>
                    <a:pt x="20599" y="6441"/>
                    <a:pt x="20694" y="6560"/>
                    <a:pt x="20777" y="6691"/>
                  </a:cubicBezTo>
                  <a:cubicBezTo>
                    <a:pt x="20813" y="6727"/>
                    <a:pt x="20837" y="6775"/>
                    <a:pt x="20872" y="6822"/>
                  </a:cubicBezTo>
                  <a:cubicBezTo>
                    <a:pt x="20932" y="6906"/>
                    <a:pt x="20992" y="6989"/>
                    <a:pt x="21039" y="7072"/>
                  </a:cubicBezTo>
                  <a:cubicBezTo>
                    <a:pt x="21075" y="7120"/>
                    <a:pt x="21111" y="7180"/>
                    <a:pt x="21146" y="7239"/>
                  </a:cubicBezTo>
                  <a:cubicBezTo>
                    <a:pt x="21182" y="7299"/>
                    <a:pt x="21242" y="7394"/>
                    <a:pt x="21289" y="7465"/>
                  </a:cubicBezTo>
                  <a:cubicBezTo>
                    <a:pt x="21325" y="7525"/>
                    <a:pt x="21349" y="7584"/>
                    <a:pt x="21384" y="7644"/>
                  </a:cubicBezTo>
                  <a:lnTo>
                    <a:pt x="21515" y="7870"/>
                  </a:lnTo>
                  <a:cubicBezTo>
                    <a:pt x="21539" y="7918"/>
                    <a:pt x="21563" y="7977"/>
                    <a:pt x="21599" y="8025"/>
                  </a:cubicBezTo>
                  <a:cubicBezTo>
                    <a:pt x="21646" y="8108"/>
                    <a:pt x="21682" y="8203"/>
                    <a:pt x="21730" y="8287"/>
                  </a:cubicBezTo>
                  <a:cubicBezTo>
                    <a:pt x="21742" y="8334"/>
                    <a:pt x="21765" y="8370"/>
                    <a:pt x="21789" y="8418"/>
                  </a:cubicBezTo>
                  <a:cubicBezTo>
                    <a:pt x="21837" y="8525"/>
                    <a:pt x="21885" y="8620"/>
                    <a:pt x="21920" y="8715"/>
                  </a:cubicBezTo>
                  <a:lnTo>
                    <a:pt x="21968" y="8823"/>
                  </a:lnTo>
                  <a:cubicBezTo>
                    <a:pt x="22015" y="8942"/>
                    <a:pt x="22063" y="9049"/>
                    <a:pt x="22099" y="9168"/>
                  </a:cubicBezTo>
                  <a:lnTo>
                    <a:pt x="22135" y="9251"/>
                  </a:lnTo>
                  <a:cubicBezTo>
                    <a:pt x="22182" y="9370"/>
                    <a:pt x="22218" y="9489"/>
                    <a:pt x="22266" y="9608"/>
                  </a:cubicBezTo>
                  <a:lnTo>
                    <a:pt x="22266" y="9644"/>
                  </a:lnTo>
                  <a:lnTo>
                    <a:pt x="22611" y="10680"/>
                  </a:lnTo>
                  <a:lnTo>
                    <a:pt x="22563" y="10728"/>
                  </a:lnTo>
                  <a:cubicBezTo>
                    <a:pt x="22730" y="11502"/>
                    <a:pt x="22813" y="12287"/>
                    <a:pt x="22813" y="13073"/>
                  </a:cubicBezTo>
                  <a:cubicBezTo>
                    <a:pt x="22813" y="14871"/>
                    <a:pt x="22361" y="16645"/>
                    <a:pt x="21492" y="18217"/>
                  </a:cubicBezTo>
                  <a:cubicBezTo>
                    <a:pt x="19884" y="21074"/>
                    <a:pt x="18051" y="22836"/>
                    <a:pt x="16300" y="24301"/>
                  </a:cubicBezTo>
                  <a:cubicBezTo>
                    <a:pt x="15908" y="24634"/>
                    <a:pt x="15515" y="24956"/>
                    <a:pt x="15122" y="25277"/>
                  </a:cubicBezTo>
                  <a:cubicBezTo>
                    <a:pt x="13717" y="26408"/>
                    <a:pt x="12264" y="27587"/>
                    <a:pt x="11205" y="29313"/>
                  </a:cubicBezTo>
                  <a:cubicBezTo>
                    <a:pt x="11121" y="29444"/>
                    <a:pt x="11026" y="29599"/>
                    <a:pt x="10931" y="29778"/>
                  </a:cubicBezTo>
                  <a:cubicBezTo>
                    <a:pt x="10074" y="31290"/>
                    <a:pt x="8776" y="33576"/>
                    <a:pt x="5585" y="33576"/>
                  </a:cubicBezTo>
                  <a:cubicBezTo>
                    <a:pt x="3870" y="33576"/>
                    <a:pt x="2858" y="32945"/>
                    <a:pt x="2299" y="31528"/>
                  </a:cubicBezTo>
                  <a:cubicBezTo>
                    <a:pt x="2251" y="31397"/>
                    <a:pt x="2203" y="31266"/>
                    <a:pt x="2168" y="31123"/>
                  </a:cubicBezTo>
                  <a:lnTo>
                    <a:pt x="394" y="32909"/>
                  </a:lnTo>
                  <a:cubicBezTo>
                    <a:pt x="1370" y="34850"/>
                    <a:pt x="3144" y="35885"/>
                    <a:pt x="5585" y="35885"/>
                  </a:cubicBezTo>
                  <a:cubicBezTo>
                    <a:pt x="10109" y="35885"/>
                    <a:pt x="12026" y="32528"/>
                    <a:pt x="12943" y="30909"/>
                  </a:cubicBezTo>
                  <a:cubicBezTo>
                    <a:pt x="13026" y="30766"/>
                    <a:pt x="13098" y="30611"/>
                    <a:pt x="13169" y="30516"/>
                  </a:cubicBezTo>
                  <a:cubicBezTo>
                    <a:pt x="14026" y="29135"/>
                    <a:pt x="15205" y="28182"/>
                    <a:pt x="16574" y="27063"/>
                  </a:cubicBezTo>
                  <a:cubicBezTo>
                    <a:pt x="16967" y="26741"/>
                    <a:pt x="17384" y="26408"/>
                    <a:pt x="17789" y="26063"/>
                  </a:cubicBezTo>
                  <a:cubicBezTo>
                    <a:pt x="19706" y="24455"/>
                    <a:pt x="21718" y="22527"/>
                    <a:pt x="23504" y="19348"/>
                  </a:cubicBezTo>
                  <a:cubicBezTo>
                    <a:pt x="24563" y="17431"/>
                    <a:pt x="25123" y="15276"/>
                    <a:pt x="25123" y="13085"/>
                  </a:cubicBezTo>
                  <a:cubicBezTo>
                    <a:pt x="25123" y="10108"/>
                    <a:pt x="24135" y="7227"/>
                    <a:pt x="22313" y="4894"/>
                  </a:cubicBezTo>
                  <a:cubicBezTo>
                    <a:pt x="20539" y="2631"/>
                    <a:pt x="16622" y="0"/>
                    <a:pt x="11431"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p:nvPr/>
          </p:nvSpPr>
          <p:spPr>
            <a:xfrm>
              <a:off x="1610483" y="860934"/>
              <a:ext cx="3872" cy="6418"/>
            </a:xfrm>
            <a:custGeom>
              <a:rect b="b" l="l" r="r" t="t"/>
              <a:pathLst>
                <a:path extrusionOk="0" h="179" w="108">
                  <a:moveTo>
                    <a:pt x="0" y="0"/>
                  </a:moveTo>
                  <a:cubicBezTo>
                    <a:pt x="36" y="60"/>
                    <a:pt x="72" y="119"/>
                    <a:pt x="107" y="179"/>
                  </a:cubicBezTo>
                  <a:cubicBezTo>
                    <a:pt x="72" y="119"/>
                    <a:pt x="36" y="60"/>
                    <a:pt x="0"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p:nvPr/>
          </p:nvSpPr>
          <p:spPr>
            <a:xfrm>
              <a:off x="1601089" y="847274"/>
              <a:ext cx="3442" cy="4733"/>
            </a:xfrm>
            <a:custGeom>
              <a:rect b="b" l="l" r="r" t="t"/>
              <a:pathLst>
                <a:path extrusionOk="0" h="132" w="96">
                  <a:moveTo>
                    <a:pt x="0" y="0"/>
                  </a:moveTo>
                  <a:cubicBezTo>
                    <a:pt x="36" y="48"/>
                    <a:pt x="60" y="84"/>
                    <a:pt x="95" y="131"/>
                  </a:cubicBezTo>
                  <a:cubicBezTo>
                    <a:pt x="60" y="84"/>
                    <a:pt x="36" y="48"/>
                    <a:pt x="0"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a:off x="1496504" y="750362"/>
              <a:ext cx="36749" cy="27786"/>
            </a:xfrm>
            <a:custGeom>
              <a:rect b="b" l="l" r="r" t="t"/>
              <a:pathLst>
                <a:path extrusionOk="0" h="775" w="1025">
                  <a:moveTo>
                    <a:pt x="84" y="1"/>
                  </a:moveTo>
                  <a:lnTo>
                    <a:pt x="0" y="72"/>
                  </a:lnTo>
                  <a:cubicBezTo>
                    <a:pt x="357" y="286"/>
                    <a:pt x="691" y="525"/>
                    <a:pt x="1024" y="775"/>
                  </a:cubicBezTo>
                  <a:lnTo>
                    <a:pt x="84" y="1"/>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a:off x="1589544" y="831893"/>
              <a:ext cx="1757" cy="2187"/>
            </a:xfrm>
            <a:custGeom>
              <a:rect b="b" l="l" r="r" t="t"/>
              <a:pathLst>
                <a:path extrusionOk="0" h="61" w="49">
                  <a:moveTo>
                    <a:pt x="1" y="1"/>
                  </a:moveTo>
                  <a:lnTo>
                    <a:pt x="1" y="1"/>
                  </a:lnTo>
                  <a:cubicBezTo>
                    <a:pt x="13" y="25"/>
                    <a:pt x="25" y="36"/>
                    <a:pt x="48" y="60"/>
                  </a:cubicBezTo>
                  <a:lnTo>
                    <a:pt x="1" y="1"/>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1634792" y="904461"/>
              <a:ext cx="2617" cy="5163"/>
            </a:xfrm>
            <a:custGeom>
              <a:rect b="b" l="l" r="r" t="t"/>
              <a:pathLst>
                <a:path extrusionOk="0" h="144" w="73">
                  <a:moveTo>
                    <a:pt x="1" y="1"/>
                  </a:moveTo>
                  <a:cubicBezTo>
                    <a:pt x="25" y="48"/>
                    <a:pt x="48" y="96"/>
                    <a:pt x="72" y="144"/>
                  </a:cubicBezTo>
                  <a:cubicBezTo>
                    <a:pt x="48" y="96"/>
                    <a:pt x="25" y="48"/>
                    <a:pt x="1" y="1"/>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1627119" y="889546"/>
              <a:ext cx="3012" cy="5987"/>
            </a:xfrm>
            <a:custGeom>
              <a:rect b="b" l="l" r="r" t="t"/>
              <a:pathLst>
                <a:path extrusionOk="0" h="167" w="84">
                  <a:moveTo>
                    <a:pt x="1" y="0"/>
                  </a:moveTo>
                  <a:cubicBezTo>
                    <a:pt x="36" y="60"/>
                    <a:pt x="60" y="107"/>
                    <a:pt x="84" y="167"/>
                  </a:cubicBezTo>
                  <a:cubicBezTo>
                    <a:pt x="60" y="107"/>
                    <a:pt x="36" y="48"/>
                    <a:pt x="1"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1654009" y="952289"/>
              <a:ext cx="12835" cy="39725"/>
            </a:xfrm>
            <a:custGeom>
              <a:rect b="b" l="l" r="r" t="t"/>
              <a:pathLst>
                <a:path extrusionOk="0" h="1108" w="358">
                  <a:moveTo>
                    <a:pt x="1" y="0"/>
                  </a:moveTo>
                  <a:lnTo>
                    <a:pt x="1" y="0"/>
                  </a:lnTo>
                  <a:cubicBezTo>
                    <a:pt x="120" y="358"/>
                    <a:pt x="215" y="739"/>
                    <a:pt x="298" y="1108"/>
                  </a:cubicBezTo>
                  <a:lnTo>
                    <a:pt x="358" y="1060"/>
                  </a:lnTo>
                  <a:lnTo>
                    <a:pt x="13" y="24"/>
                  </a:lnTo>
                  <a:lnTo>
                    <a:pt x="1" y="0"/>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1642070" y="919842"/>
              <a:ext cx="1721" cy="4302"/>
            </a:xfrm>
            <a:custGeom>
              <a:rect b="b" l="l" r="r" t="t"/>
              <a:pathLst>
                <a:path extrusionOk="0" h="120" w="48">
                  <a:moveTo>
                    <a:pt x="0" y="0"/>
                  </a:moveTo>
                  <a:lnTo>
                    <a:pt x="48" y="120"/>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1619016" y="875025"/>
              <a:ext cx="3872" cy="6418"/>
            </a:xfrm>
            <a:custGeom>
              <a:rect b="b" l="l" r="r" t="t"/>
              <a:pathLst>
                <a:path extrusionOk="0" h="179" w="108">
                  <a:moveTo>
                    <a:pt x="0" y="0"/>
                  </a:moveTo>
                  <a:cubicBezTo>
                    <a:pt x="36" y="60"/>
                    <a:pt x="72" y="119"/>
                    <a:pt x="107" y="179"/>
                  </a:cubicBezTo>
                  <a:cubicBezTo>
                    <a:pt x="72" y="119"/>
                    <a:pt x="36" y="60"/>
                    <a:pt x="0"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1648452" y="936048"/>
              <a:ext cx="896" cy="3047"/>
            </a:xfrm>
            <a:custGeom>
              <a:rect b="b" l="l" r="r" t="t"/>
              <a:pathLst>
                <a:path extrusionOk="0" h="85" w="25">
                  <a:moveTo>
                    <a:pt x="1" y="1"/>
                  </a:moveTo>
                  <a:lnTo>
                    <a:pt x="25" y="84"/>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7"/>
          <p:cNvGrpSpPr/>
          <p:nvPr/>
        </p:nvGrpSpPr>
        <p:grpSpPr>
          <a:xfrm>
            <a:off x="3648704" y="1673128"/>
            <a:ext cx="1127841" cy="1344233"/>
            <a:chOff x="4096654" y="607378"/>
            <a:chExt cx="1127841" cy="1344233"/>
          </a:xfrm>
        </p:grpSpPr>
        <p:sp>
          <p:nvSpPr>
            <p:cNvPr id="94" name="Google Shape;94;p17"/>
            <p:cNvSpPr/>
            <p:nvPr/>
          </p:nvSpPr>
          <p:spPr>
            <a:xfrm>
              <a:off x="4909423" y="1134999"/>
              <a:ext cx="315072" cy="816612"/>
            </a:xfrm>
            <a:custGeom>
              <a:rect b="b" l="l" r="r" t="t"/>
              <a:pathLst>
                <a:path extrusionOk="0" h="22777" w="8788">
                  <a:moveTo>
                    <a:pt x="1" y="0"/>
                  </a:moveTo>
                  <a:lnTo>
                    <a:pt x="1" y="8787"/>
                  </a:lnTo>
                  <a:lnTo>
                    <a:pt x="2977" y="8787"/>
                  </a:lnTo>
                  <a:lnTo>
                    <a:pt x="2977" y="22777"/>
                  </a:lnTo>
                  <a:lnTo>
                    <a:pt x="5656" y="22777"/>
                  </a:lnTo>
                  <a:lnTo>
                    <a:pt x="5656" y="8787"/>
                  </a:lnTo>
                  <a:lnTo>
                    <a:pt x="8787" y="8787"/>
                  </a:lnTo>
                  <a:lnTo>
                    <a:pt x="8787" y="0"/>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p:nvPr/>
          </p:nvSpPr>
          <p:spPr>
            <a:xfrm>
              <a:off x="4493233" y="1215239"/>
              <a:ext cx="368420" cy="154560"/>
            </a:xfrm>
            <a:custGeom>
              <a:rect b="b" l="l" r="r" t="t"/>
              <a:pathLst>
                <a:path extrusionOk="0" h="4311" w="10276">
                  <a:moveTo>
                    <a:pt x="10275" y="1"/>
                  </a:moveTo>
                  <a:lnTo>
                    <a:pt x="0" y="739"/>
                  </a:lnTo>
                  <a:lnTo>
                    <a:pt x="0" y="3572"/>
                  </a:lnTo>
                  <a:lnTo>
                    <a:pt x="10275" y="4311"/>
                  </a:lnTo>
                  <a:lnTo>
                    <a:pt x="10275" y="1"/>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a:off x="4216585" y="821460"/>
              <a:ext cx="593395" cy="719488"/>
            </a:xfrm>
            <a:custGeom>
              <a:rect b="b" l="l" r="r" t="t"/>
              <a:pathLst>
                <a:path extrusionOk="0" h="20068" w="16551">
                  <a:moveTo>
                    <a:pt x="8509" y="1"/>
                  </a:moveTo>
                  <a:cubicBezTo>
                    <a:pt x="6505" y="1"/>
                    <a:pt x="5131" y="820"/>
                    <a:pt x="4263" y="1625"/>
                  </a:cubicBezTo>
                  <a:cubicBezTo>
                    <a:pt x="2727" y="3030"/>
                    <a:pt x="1727" y="5804"/>
                    <a:pt x="3489" y="9364"/>
                  </a:cubicBezTo>
                  <a:cubicBezTo>
                    <a:pt x="3847" y="10079"/>
                    <a:pt x="3989" y="11150"/>
                    <a:pt x="3525" y="11912"/>
                  </a:cubicBezTo>
                  <a:cubicBezTo>
                    <a:pt x="3227" y="12388"/>
                    <a:pt x="2668" y="12829"/>
                    <a:pt x="2120" y="13246"/>
                  </a:cubicBezTo>
                  <a:cubicBezTo>
                    <a:pt x="1513" y="13734"/>
                    <a:pt x="870" y="14222"/>
                    <a:pt x="489" y="14877"/>
                  </a:cubicBezTo>
                  <a:cubicBezTo>
                    <a:pt x="96" y="15532"/>
                    <a:pt x="1" y="16472"/>
                    <a:pt x="227" y="17389"/>
                  </a:cubicBezTo>
                  <a:cubicBezTo>
                    <a:pt x="525" y="18520"/>
                    <a:pt x="1275" y="19485"/>
                    <a:pt x="2287" y="20068"/>
                  </a:cubicBezTo>
                  <a:lnTo>
                    <a:pt x="3025" y="18818"/>
                  </a:lnTo>
                  <a:cubicBezTo>
                    <a:pt x="2334" y="18437"/>
                    <a:pt x="1834" y="17794"/>
                    <a:pt x="1632" y="17032"/>
                  </a:cubicBezTo>
                  <a:cubicBezTo>
                    <a:pt x="1477" y="16425"/>
                    <a:pt x="1561" y="15889"/>
                    <a:pt x="1727" y="15627"/>
                  </a:cubicBezTo>
                  <a:cubicBezTo>
                    <a:pt x="1977" y="15198"/>
                    <a:pt x="2477" y="14805"/>
                    <a:pt x="3013" y="14389"/>
                  </a:cubicBezTo>
                  <a:cubicBezTo>
                    <a:pt x="3656" y="13889"/>
                    <a:pt x="4311" y="13377"/>
                    <a:pt x="4751" y="12674"/>
                  </a:cubicBezTo>
                  <a:cubicBezTo>
                    <a:pt x="5406" y="11615"/>
                    <a:pt x="5347" y="10341"/>
                    <a:pt x="5049" y="9364"/>
                  </a:cubicBezTo>
                  <a:cubicBezTo>
                    <a:pt x="5238" y="9348"/>
                    <a:pt x="5418" y="9341"/>
                    <a:pt x="5591" y="9341"/>
                  </a:cubicBezTo>
                  <a:cubicBezTo>
                    <a:pt x="6581" y="9341"/>
                    <a:pt x="7306" y="9589"/>
                    <a:pt x="7823" y="9924"/>
                  </a:cubicBezTo>
                  <a:lnTo>
                    <a:pt x="9776" y="9781"/>
                  </a:lnTo>
                  <a:cubicBezTo>
                    <a:pt x="8835" y="8554"/>
                    <a:pt x="7368" y="7902"/>
                    <a:pt x="5587" y="7902"/>
                  </a:cubicBezTo>
                  <a:cubicBezTo>
                    <a:pt x="5225" y="7902"/>
                    <a:pt x="4851" y="7929"/>
                    <a:pt x="4466" y="7983"/>
                  </a:cubicBezTo>
                  <a:cubicBezTo>
                    <a:pt x="3513" y="5507"/>
                    <a:pt x="4204" y="3637"/>
                    <a:pt x="5251" y="2673"/>
                  </a:cubicBezTo>
                  <a:cubicBezTo>
                    <a:pt x="6138" y="1851"/>
                    <a:pt x="7227" y="1438"/>
                    <a:pt x="8502" y="1438"/>
                  </a:cubicBezTo>
                  <a:cubicBezTo>
                    <a:pt x="9111" y="1438"/>
                    <a:pt x="9762" y="1532"/>
                    <a:pt x="10455" y="1721"/>
                  </a:cubicBezTo>
                  <a:cubicBezTo>
                    <a:pt x="12419" y="2244"/>
                    <a:pt x="14217" y="4161"/>
                    <a:pt x="14800" y="6352"/>
                  </a:cubicBezTo>
                  <a:cubicBezTo>
                    <a:pt x="15074" y="7352"/>
                    <a:pt x="15098" y="8400"/>
                    <a:pt x="14884" y="9412"/>
                  </a:cubicBezTo>
                  <a:lnTo>
                    <a:pt x="16372" y="9305"/>
                  </a:lnTo>
                  <a:cubicBezTo>
                    <a:pt x="16551" y="8197"/>
                    <a:pt x="16491" y="7066"/>
                    <a:pt x="16181" y="5983"/>
                  </a:cubicBezTo>
                  <a:cubicBezTo>
                    <a:pt x="15455" y="3268"/>
                    <a:pt x="13300" y="994"/>
                    <a:pt x="10812" y="327"/>
                  </a:cubicBezTo>
                  <a:cubicBezTo>
                    <a:pt x="9966" y="98"/>
                    <a:pt x="9200" y="1"/>
                    <a:pt x="8509" y="1"/>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a:off x="4432174" y="1406482"/>
              <a:ext cx="116126" cy="81134"/>
            </a:xfrm>
            <a:custGeom>
              <a:rect b="b" l="l" r="r" t="t"/>
              <a:pathLst>
                <a:path extrusionOk="0" h="2263" w="3239">
                  <a:moveTo>
                    <a:pt x="1358" y="1"/>
                  </a:moveTo>
                  <a:cubicBezTo>
                    <a:pt x="953" y="382"/>
                    <a:pt x="501" y="703"/>
                    <a:pt x="0" y="965"/>
                  </a:cubicBezTo>
                  <a:lnTo>
                    <a:pt x="632" y="2263"/>
                  </a:lnTo>
                  <a:cubicBezTo>
                    <a:pt x="1608" y="1786"/>
                    <a:pt x="2548" y="941"/>
                    <a:pt x="3239" y="132"/>
                  </a:cubicBezTo>
                  <a:lnTo>
                    <a:pt x="1358" y="1"/>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a:off x="4116266" y="607378"/>
              <a:ext cx="900758" cy="464039"/>
            </a:xfrm>
            <a:custGeom>
              <a:rect b="b" l="l" r="r" t="t"/>
              <a:pathLst>
                <a:path extrusionOk="0" h="12943" w="25124">
                  <a:moveTo>
                    <a:pt x="11431" y="0"/>
                  </a:moveTo>
                  <a:cubicBezTo>
                    <a:pt x="7847" y="0"/>
                    <a:pt x="4954" y="1226"/>
                    <a:pt x="2835" y="3620"/>
                  </a:cubicBezTo>
                  <a:cubicBezTo>
                    <a:pt x="1072" y="5620"/>
                    <a:pt x="322" y="7942"/>
                    <a:pt x="1" y="8942"/>
                  </a:cubicBezTo>
                  <a:lnTo>
                    <a:pt x="2204" y="9656"/>
                  </a:lnTo>
                  <a:cubicBezTo>
                    <a:pt x="3227" y="6501"/>
                    <a:pt x="5287" y="2310"/>
                    <a:pt x="11431" y="2310"/>
                  </a:cubicBezTo>
                  <a:cubicBezTo>
                    <a:pt x="15800" y="2310"/>
                    <a:pt x="19051" y="4477"/>
                    <a:pt x="20503" y="6334"/>
                  </a:cubicBezTo>
                  <a:cubicBezTo>
                    <a:pt x="21980" y="8215"/>
                    <a:pt x="22789" y="10537"/>
                    <a:pt x="22813" y="12942"/>
                  </a:cubicBezTo>
                  <a:lnTo>
                    <a:pt x="25123" y="12942"/>
                  </a:lnTo>
                  <a:cubicBezTo>
                    <a:pt x="25099" y="10025"/>
                    <a:pt x="24111" y="7203"/>
                    <a:pt x="22325" y="4905"/>
                  </a:cubicBezTo>
                  <a:cubicBezTo>
                    <a:pt x="20551" y="2643"/>
                    <a:pt x="16634" y="0"/>
                    <a:pt x="11431" y="0"/>
                  </a:cubicBez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p:nvPr/>
          </p:nvSpPr>
          <p:spPr>
            <a:xfrm>
              <a:off x="4096654" y="1426560"/>
              <a:ext cx="748744" cy="467015"/>
            </a:xfrm>
            <a:custGeom>
              <a:rect b="b" l="l" r="r" t="t"/>
              <a:pathLst>
                <a:path extrusionOk="0" h="13026" w="20884">
                  <a:moveTo>
                    <a:pt x="18467" y="0"/>
                  </a:moveTo>
                  <a:cubicBezTo>
                    <a:pt x="17931" y="524"/>
                    <a:pt x="17383" y="1012"/>
                    <a:pt x="16848" y="1453"/>
                  </a:cubicBezTo>
                  <a:cubicBezTo>
                    <a:pt x="16455" y="1786"/>
                    <a:pt x="16062" y="2119"/>
                    <a:pt x="15669" y="2429"/>
                  </a:cubicBezTo>
                  <a:cubicBezTo>
                    <a:pt x="14264" y="3560"/>
                    <a:pt x="12811" y="4739"/>
                    <a:pt x="11752" y="6465"/>
                  </a:cubicBezTo>
                  <a:cubicBezTo>
                    <a:pt x="11668" y="6596"/>
                    <a:pt x="11573" y="6763"/>
                    <a:pt x="11478" y="6930"/>
                  </a:cubicBezTo>
                  <a:cubicBezTo>
                    <a:pt x="10621" y="8442"/>
                    <a:pt x="9323" y="10728"/>
                    <a:pt x="6132" y="10728"/>
                  </a:cubicBezTo>
                  <a:cubicBezTo>
                    <a:pt x="4429" y="10728"/>
                    <a:pt x="3417" y="10097"/>
                    <a:pt x="2846" y="8680"/>
                  </a:cubicBezTo>
                  <a:cubicBezTo>
                    <a:pt x="2310" y="7311"/>
                    <a:pt x="2310" y="5489"/>
                    <a:pt x="2310" y="4167"/>
                  </a:cubicBezTo>
                  <a:lnTo>
                    <a:pt x="2310" y="4084"/>
                  </a:lnTo>
                  <a:lnTo>
                    <a:pt x="0" y="4084"/>
                  </a:lnTo>
                  <a:lnTo>
                    <a:pt x="0" y="4167"/>
                  </a:lnTo>
                  <a:cubicBezTo>
                    <a:pt x="0" y="5679"/>
                    <a:pt x="0" y="7751"/>
                    <a:pt x="703" y="9525"/>
                  </a:cubicBezTo>
                  <a:cubicBezTo>
                    <a:pt x="1608" y="11811"/>
                    <a:pt x="3489" y="13026"/>
                    <a:pt x="6132" y="13026"/>
                  </a:cubicBezTo>
                  <a:cubicBezTo>
                    <a:pt x="10668" y="13026"/>
                    <a:pt x="12573" y="9680"/>
                    <a:pt x="13490" y="8061"/>
                  </a:cubicBezTo>
                  <a:cubicBezTo>
                    <a:pt x="13573" y="7918"/>
                    <a:pt x="13657" y="7763"/>
                    <a:pt x="13716" y="7668"/>
                  </a:cubicBezTo>
                  <a:cubicBezTo>
                    <a:pt x="14573" y="6287"/>
                    <a:pt x="15752" y="5322"/>
                    <a:pt x="17121" y="4215"/>
                  </a:cubicBezTo>
                  <a:cubicBezTo>
                    <a:pt x="17526" y="3893"/>
                    <a:pt x="17931" y="3560"/>
                    <a:pt x="18336" y="3215"/>
                  </a:cubicBezTo>
                  <a:cubicBezTo>
                    <a:pt x="19241" y="2465"/>
                    <a:pt x="20086" y="1679"/>
                    <a:pt x="20884" y="834"/>
                  </a:cubicBezTo>
                  <a:lnTo>
                    <a:pt x="20884" y="179"/>
                  </a:lnTo>
                  <a:lnTo>
                    <a:pt x="18467" y="0"/>
                  </a:lnTo>
                  <a:close/>
                </a:path>
              </a:pathLst>
            </a:custGeom>
            <a:solidFill>
              <a:srgbClr val="0B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 name="Google Shape;100;p17"/>
          <p:cNvSpPr txBox="1"/>
          <p:nvPr/>
        </p:nvSpPr>
        <p:spPr>
          <a:xfrm>
            <a:off x="656400" y="584275"/>
            <a:ext cx="2109600" cy="3296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3200">
                <a:solidFill>
                  <a:srgbClr val="0B0C0C"/>
                </a:solidFill>
                <a:latin typeface="Helvetica Neue"/>
                <a:ea typeface="Helvetica Neue"/>
                <a:cs typeface="Helvetica Neue"/>
                <a:sym typeface="Helvetica Neue"/>
              </a:rPr>
              <a:t>Permanent</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rgbClr val="0B0C0C"/>
                </a:solidFill>
                <a:latin typeface="Helvetica Neue"/>
                <a:ea typeface="Helvetica Neue"/>
                <a:cs typeface="Helvetica Neue"/>
                <a:sym typeface="Helvetica Neue"/>
              </a:rPr>
              <a:t>Deaf</a:t>
            </a:r>
            <a:endParaRPr sz="3200">
              <a:solidFill>
                <a:srgbClr val="0B0C0C"/>
              </a:solidFill>
              <a:latin typeface="Helvetica Neue"/>
              <a:ea typeface="Helvetica Neue"/>
              <a:cs typeface="Helvetica Neue"/>
              <a:sym typeface="Helvetica Neue"/>
            </a:endParaRPr>
          </a:p>
        </p:txBody>
      </p:sp>
      <p:sp>
        <p:nvSpPr>
          <p:cNvPr id="101" name="Google Shape;101;p17"/>
          <p:cNvSpPr txBox="1"/>
          <p:nvPr/>
        </p:nvSpPr>
        <p:spPr>
          <a:xfrm>
            <a:off x="6658875" y="584275"/>
            <a:ext cx="2055300" cy="3296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3200">
                <a:solidFill>
                  <a:srgbClr val="0B0C0C"/>
                </a:solidFill>
                <a:latin typeface="Helvetica Neue"/>
                <a:ea typeface="Helvetica Neue"/>
                <a:cs typeface="Helvetica Neue"/>
                <a:sym typeface="Helvetica Neue"/>
              </a:rPr>
              <a:t>Situational</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rgbClr val="0B0C0C"/>
                </a:solidFill>
                <a:latin typeface="Helvetica Neue"/>
                <a:ea typeface="Helvetica Neue"/>
                <a:cs typeface="Helvetica Neue"/>
                <a:sym typeface="Helvetica Neue"/>
              </a:rPr>
              <a:t>Noise</a:t>
            </a:r>
            <a:endParaRPr sz="3200">
              <a:solidFill>
                <a:srgbClr val="0B0C0C"/>
              </a:solidFill>
              <a:latin typeface="Helvetica Neue"/>
              <a:ea typeface="Helvetica Neue"/>
              <a:cs typeface="Helvetica Neue"/>
              <a:sym typeface="Helvetica Neue"/>
            </a:endParaRPr>
          </a:p>
        </p:txBody>
      </p:sp>
      <p:sp>
        <p:nvSpPr>
          <p:cNvPr id="102" name="Google Shape;102;p17"/>
          <p:cNvSpPr txBox="1"/>
          <p:nvPr/>
        </p:nvSpPr>
        <p:spPr>
          <a:xfrm>
            <a:off x="3648700" y="584275"/>
            <a:ext cx="2178300" cy="3296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3200">
                <a:solidFill>
                  <a:srgbClr val="0B0C0C"/>
                </a:solidFill>
                <a:latin typeface="Helvetica Neue"/>
                <a:ea typeface="Helvetica Neue"/>
                <a:cs typeface="Helvetica Neue"/>
                <a:sym typeface="Helvetica Neue"/>
              </a:rPr>
              <a:t>Temporary</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rgbClr val="0B0C0C"/>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rgbClr val="0B0C0C"/>
                </a:solidFill>
                <a:latin typeface="Helvetica Neue"/>
                <a:ea typeface="Helvetica Neue"/>
                <a:cs typeface="Helvetica Neue"/>
                <a:sym typeface="Helvetica Neue"/>
              </a:rPr>
              <a:t>Infection</a:t>
            </a:r>
            <a:endParaRPr sz="3200">
              <a:solidFill>
                <a:srgbClr val="0B0C0C"/>
              </a:solidFill>
              <a:latin typeface="Helvetica Neue"/>
              <a:ea typeface="Helvetica Neue"/>
              <a:cs typeface="Helvetica Neue"/>
              <a:sym typeface="Helvetica Neue"/>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61" name="Shape 561"/>
        <p:cNvGrpSpPr/>
        <p:nvPr/>
      </p:nvGrpSpPr>
      <p:grpSpPr>
        <a:xfrm>
          <a:off x="0" y="0"/>
          <a:ext cx="0" cy="0"/>
          <a:chOff x="0" y="0"/>
          <a:chExt cx="0" cy="0"/>
        </a:xfrm>
      </p:grpSpPr>
      <p:pic>
        <p:nvPicPr>
          <p:cNvPr descr="Screenshot of https://www.gov.uk/service-manual/technology/testing-with-assistive-technologies" id="562" name="Google Shape;562;p107" title="Testing with assistive technologies"/>
          <p:cNvPicPr preferRelativeResize="0"/>
          <p:nvPr/>
        </p:nvPicPr>
        <p:blipFill>
          <a:blip r:embed="rId3">
            <a:alphaModFix/>
          </a:blip>
          <a:stretch>
            <a:fillRect/>
          </a:stretch>
        </p:blipFill>
        <p:spPr>
          <a:xfrm>
            <a:off x="1" y="-3961"/>
            <a:ext cx="9144000" cy="515142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66" name="Shape 566"/>
        <p:cNvGrpSpPr/>
        <p:nvPr/>
      </p:nvGrpSpPr>
      <p:grpSpPr>
        <a:xfrm>
          <a:off x="0" y="0"/>
          <a:ext cx="0" cy="0"/>
          <a:chOff x="0" y="0"/>
          <a:chExt cx="0" cy="0"/>
        </a:xfrm>
      </p:grpSpPr>
      <p:sp>
        <p:nvSpPr>
          <p:cNvPr id="567" name="Google Shape;567;p108"/>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b="1" lang="en-GB" sz="3200">
                <a:latin typeface="Helvetica Neue"/>
                <a:ea typeface="Helvetica Neue"/>
                <a:cs typeface="Helvetica Neue"/>
                <a:sym typeface="Helvetica Neue"/>
              </a:rPr>
              <a:t>Check for compatibility in:</a:t>
            </a:r>
            <a:endParaRPr b="1"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JAWS 18 or later and Chrome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NVDA and Firefox</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VoiceOver on iOS and Safari</a:t>
            </a:r>
            <a:endParaRPr sz="3200">
              <a:latin typeface="Helvetica Neue"/>
              <a:ea typeface="Helvetica Neue"/>
              <a:cs typeface="Helvetica Neue"/>
              <a:sym typeface="Helvetica Neue"/>
            </a:endParaRPr>
          </a:p>
          <a:p>
            <a:pPr indent="0" lvl="0" marL="0" rtl="0" algn="l">
              <a:spcBef>
                <a:spcPts val="0"/>
              </a:spcBef>
              <a:spcAft>
                <a:spcPts val="0"/>
              </a:spcAft>
              <a:buNone/>
            </a:pPr>
            <a:r>
              <a:rPr lang="en-GB" sz="3200">
                <a:latin typeface="Helvetica Neue"/>
                <a:ea typeface="Helvetica Neue"/>
                <a:cs typeface="Helvetica Neue"/>
                <a:sym typeface="Helvetica Neue"/>
              </a:rPr>
              <a:t>TalkBack</a:t>
            </a:r>
            <a:r>
              <a:rPr lang="en-GB" sz="3200">
                <a:latin typeface="Helvetica Neue"/>
                <a:ea typeface="Helvetica Neue"/>
                <a:cs typeface="Helvetica Neue"/>
                <a:sym typeface="Helvetica Neue"/>
              </a:rPr>
              <a:t> on Android and Chrome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Dragon 11 or later and IE 11</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Windows Magnifier or Apple Zoom</a:t>
            </a:r>
            <a:endParaRPr sz="3200">
              <a:latin typeface="Helvetica Neue"/>
              <a:ea typeface="Helvetica Neue"/>
              <a:cs typeface="Helvetica Neue"/>
              <a:sym typeface="Helvetica Neue"/>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71" name="Shape 571"/>
        <p:cNvGrpSpPr/>
        <p:nvPr/>
      </p:nvGrpSpPr>
      <p:grpSpPr>
        <a:xfrm>
          <a:off x="0" y="0"/>
          <a:ext cx="0" cy="0"/>
          <a:chOff x="0" y="0"/>
          <a:chExt cx="0" cy="0"/>
        </a:xfrm>
      </p:grpSpPr>
      <p:pic>
        <p:nvPicPr>
          <p:cNvPr descr="Bar with chairs and Windows 10 laptops with various assistive tech on them, MacBook Air, iPhone, iPad, Android phone and Android tablet, Chromebooks, etc and posters on the wall" id="572" name="Google Shape;572;p109" title="Accessibility empathy lab"/>
          <p:cNvPicPr preferRelativeResize="0"/>
          <p:nvPr/>
        </p:nvPicPr>
        <p:blipFill>
          <a:blip r:embed="rId3">
            <a:alphaModFix/>
          </a:blip>
          <a:stretch>
            <a:fillRect/>
          </a:stretch>
        </p:blipFill>
        <p:spPr>
          <a:xfrm>
            <a:off x="0" y="-876302"/>
            <a:ext cx="9144003" cy="6858002"/>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76" name="Shape 576"/>
        <p:cNvGrpSpPr/>
        <p:nvPr/>
      </p:nvGrpSpPr>
      <p:grpSpPr>
        <a:xfrm>
          <a:off x="0" y="0"/>
          <a:ext cx="0" cy="0"/>
          <a:chOff x="0" y="0"/>
          <a:chExt cx="0" cy="0"/>
        </a:xfrm>
      </p:grpSpPr>
      <p:sp>
        <p:nvSpPr>
          <p:cNvPr id="577" name="Google Shape;577;p110"/>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b="1" lang="en-GB" sz="3200">
                <a:latin typeface="Helvetica Neue"/>
                <a:ea typeface="Helvetica Neue"/>
                <a:cs typeface="Helvetica Neue"/>
                <a:sym typeface="Helvetica Neue"/>
              </a:rPr>
              <a:t>Pragmatic compatibility:</a:t>
            </a:r>
            <a:endParaRPr b="1" sz="3200">
              <a:latin typeface="Helvetica Neue"/>
              <a:ea typeface="Helvetica Neue"/>
              <a:cs typeface="Helvetica Neue"/>
              <a:sym typeface="Helvetica Neue"/>
            </a:endParaRPr>
          </a:p>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Test with a desktop screenreader</a:t>
            </a:r>
            <a:endParaRPr sz="3200">
              <a:latin typeface="Helvetica Neue"/>
              <a:ea typeface="Helvetica Neue"/>
              <a:cs typeface="Helvetica Neue"/>
              <a:sym typeface="Helvetica Neue"/>
            </a:endParaRPr>
          </a:p>
          <a:p>
            <a:pPr indent="-342900" lvl="0" marL="34290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Test with a mobile/tablet screenreader</a:t>
            </a:r>
            <a:endParaRPr sz="3200">
              <a:latin typeface="Helvetica Neue"/>
              <a:ea typeface="Helvetica Neue"/>
              <a:cs typeface="Helvetica Neue"/>
              <a:sym typeface="Helvetica Neue"/>
            </a:endParaRPr>
          </a:p>
          <a:p>
            <a:pPr indent="-342900" lvl="0" marL="34290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Test with voice recognition</a:t>
            </a:r>
            <a:endParaRPr sz="3200">
              <a:latin typeface="Helvetica Neue"/>
              <a:ea typeface="Helvetica Neue"/>
              <a:cs typeface="Helvetica Neue"/>
              <a:sym typeface="Helvetica Neue"/>
            </a:endParaRPr>
          </a:p>
          <a:p>
            <a:pPr indent="0" lvl="0" marL="0" rtl="0" algn="l">
              <a:spcBef>
                <a:spcPts val="0"/>
              </a:spcBef>
              <a:spcAft>
                <a:spcPts val="0"/>
              </a:spcAft>
              <a:buNone/>
            </a:pPr>
            <a:r>
              <a:rPr lang="en-GB" sz="3200">
                <a:latin typeface="Helvetica Neue"/>
                <a:ea typeface="Helvetica Neue"/>
                <a:cs typeface="Helvetica Neue"/>
                <a:sym typeface="Helvetica Neue"/>
              </a:rPr>
              <a:t>Test with screen magnification</a:t>
            </a:r>
            <a:endParaRPr b="1" sz="3200">
              <a:latin typeface="Helvetica Neue"/>
              <a:ea typeface="Helvetica Neue"/>
              <a:cs typeface="Helvetica Neue"/>
              <a:sym typeface="Helvetica Neue"/>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81" name="Shape 581"/>
        <p:cNvGrpSpPr/>
        <p:nvPr/>
      </p:nvGrpSpPr>
      <p:grpSpPr>
        <a:xfrm>
          <a:off x="0" y="0"/>
          <a:ext cx="0" cy="0"/>
          <a:chOff x="0" y="0"/>
          <a:chExt cx="0" cy="0"/>
        </a:xfrm>
      </p:grpSpPr>
      <p:pic>
        <p:nvPicPr>
          <p:cNvPr descr="Screenshot of https://accessibility.blog.gov.uk/2018/09/27/assistive-technology-tools-you-can-use-at-no-cost/" id="582" name="Google Shape;582;p111" title="Assistive technology tools you can test with at no cost"/>
          <p:cNvPicPr preferRelativeResize="0"/>
          <p:nvPr/>
        </p:nvPicPr>
        <p:blipFill>
          <a:blip r:embed="rId3">
            <a:alphaModFix/>
          </a:blip>
          <a:stretch>
            <a:fillRect/>
          </a:stretch>
        </p:blipFill>
        <p:spPr>
          <a:xfrm>
            <a:off x="0" y="-32660"/>
            <a:ext cx="9144006" cy="5170718"/>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86" name="Shape 586"/>
        <p:cNvGrpSpPr/>
        <p:nvPr/>
      </p:nvGrpSpPr>
      <p:grpSpPr>
        <a:xfrm>
          <a:off x="0" y="0"/>
          <a:ext cx="0" cy="0"/>
          <a:chOff x="0" y="0"/>
          <a:chExt cx="0" cy="0"/>
        </a:xfrm>
      </p:grpSpPr>
      <p:sp>
        <p:nvSpPr>
          <p:cNvPr id="587" name="Google Shape;587;p112"/>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Include users with access needs in your user research throughout the project</a:t>
            </a:r>
            <a:endParaRPr sz="3200">
              <a:latin typeface="Helvetica Neue"/>
              <a:ea typeface="Helvetica Neue"/>
              <a:cs typeface="Helvetica Neue"/>
              <a:sym typeface="Helvetica Neue"/>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91" name="Shape 591"/>
        <p:cNvGrpSpPr/>
        <p:nvPr/>
      </p:nvGrpSpPr>
      <p:grpSpPr>
        <a:xfrm>
          <a:off x="0" y="0"/>
          <a:ext cx="0" cy="0"/>
          <a:chOff x="0" y="0"/>
          <a:chExt cx="0" cy="0"/>
        </a:xfrm>
      </p:grpSpPr>
      <p:pic>
        <p:nvPicPr>
          <p:cNvPr descr="Screenshot of PDF for poster: https://github.com/UKHomeOffice/posters/blob/master/accessibility/researching-access-needs/Research-who_to_include_when%3F.pdf" id="592" name="Google Shape;592;p113" title="Researching access needs: who to include when"/>
          <p:cNvPicPr preferRelativeResize="0"/>
          <p:nvPr/>
        </p:nvPicPr>
        <p:blipFill>
          <a:blip r:embed="rId3">
            <a:alphaModFix/>
          </a:blip>
          <a:stretch>
            <a:fillRect/>
          </a:stretch>
        </p:blipFill>
        <p:spPr>
          <a:xfrm>
            <a:off x="0" y="0"/>
            <a:ext cx="9144002" cy="514349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96" name="Shape 596"/>
        <p:cNvGrpSpPr/>
        <p:nvPr/>
      </p:nvGrpSpPr>
      <p:grpSpPr>
        <a:xfrm>
          <a:off x="0" y="0"/>
          <a:ext cx="0" cy="0"/>
          <a:chOff x="0" y="0"/>
          <a:chExt cx="0" cy="0"/>
        </a:xfrm>
      </p:grpSpPr>
      <p:sp>
        <p:nvSpPr>
          <p:cNvPr id="597" name="Google Shape;597;p11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Get an expert to audit the accessibility of your service</a:t>
            </a:r>
            <a:endParaRPr sz="3200">
              <a:latin typeface="Helvetica Neue"/>
              <a:ea typeface="Helvetica Neue"/>
              <a:cs typeface="Helvetica Neue"/>
              <a:sym typeface="Helvetica Neue"/>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115"/>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Assistive technology</a:t>
            </a:r>
            <a:endParaRPr sz="72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06" name="Shape 606"/>
        <p:cNvGrpSpPr/>
        <p:nvPr/>
      </p:nvGrpSpPr>
      <p:grpSpPr>
        <a:xfrm>
          <a:off x="0" y="0"/>
          <a:ext cx="0" cy="0"/>
          <a:chOff x="0" y="0"/>
          <a:chExt cx="0" cy="0"/>
        </a:xfrm>
      </p:grpSpPr>
      <p:sp>
        <p:nvSpPr>
          <p:cNvPr id="607" name="Google Shape;607;p11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Any object or system that increases or maintains the capabilities of people with disabilities</a:t>
            </a:r>
            <a:endParaRPr sz="3200">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 name="Shape 106"/>
        <p:cNvGrpSpPr/>
        <p:nvPr/>
      </p:nvGrpSpPr>
      <p:grpSpPr>
        <a:xfrm>
          <a:off x="0" y="0"/>
          <a:ext cx="0" cy="0"/>
          <a:chOff x="0" y="0"/>
          <a:chExt cx="0" cy="0"/>
        </a:xfrm>
      </p:grpSpPr>
      <p:sp>
        <p:nvSpPr>
          <p:cNvPr id="107" name="Google Shape;107;p18"/>
          <p:cNvSpPr txBox="1"/>
          <p:nvPr/>
        </p:nvSpPr>
        <p:spPr>
          <a:xfrm>
            <a:off x="447250" y="270025"/>
            <a:ext cx="71562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2"/>
                </a:solidFill>
              </a:rPr>
              <a:t>Activity </a:t>
            </a:r>
            <a:endParaRPr sz="2400">
              <a:solidFill>
                <a:schemeClr val="lt2"/>
              </a:solidFill>
            </a:endParaRPr>
          </a:p>
        </p:txBody>
      </p:sp>
      <p:sp>
        <p:nvSpPr>
          <p:cNvPr id="108" name="Google Shape;108;p18"/>
          <p:cNvSpPr txBox="1"/>
          <p:nvPr/>
        </p:nvSpPr>
        <p:spPr>
          <a:xfrm>
            <a:off x="508500" y="660400"/>
            <a:ext cx="8127000" cy="4482900"/>
          </a:xfrm>
          <a:prstGeom prst="rect">
            <a:avLst/>
          </a:prstGeom>
          <a:noFill/>
          <a:ln>
            <a:noFill/>
          </a:ln>
        </p:spPr>
        <p:txBody>
          <a:bodyPr anchorCtr="0" anchor="ctr" bIns="20575" lIns="20575" spcFirstLastPara="1" rIns="20575" wrap="square" tIns="20575">
            <a:noAutofit/>
          </a:bodyPr>
          <a:lstStyle/>
          <a:p>
            <a:pPr indent="0" lvl="0" marL="0" rtl="0" algn="l">
              <a:spcBef>
                <a:spcPts val="0"/>
              </a:spcBef>
              <a:spcAft>
                <a:spcPts val="0"/>
              </a:spcAft>
              <a:buNone/>
            </a:pPr>
            <a:r>
              <a:rPr b="1" lang="en-GB" sz="3200">
                <a:solidFill>
                  <a:schemeClr val="lt1"/>
                </a:solidFill>
                <a:latin typeface="Helvetica Neue"/>
                <a:ea typeface="Helvetica Neue"/>
                <a:cs typeface="Helvetica Neue"/>
                <a:sym typeface="Helvetica Neue"/>
              </a:rPr>
              <a:t>Consider temporary and situational impairments</a:t>
            </a:r>
            <a:endParaRPr b="1"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Individually or in small groups, come up with a temporary and situational impairment a user may have in each category [3 mins]</a:t>
            </a:r>
            <a:endParaRPr b="1" sz="3200">
              <a:solidFill>
                <a:schemeClr val="lt1"/>
              </a:solidFill>
              <a:latin typeface="Helvetica Neue"/>
              <a:ea typeface="Helvetica Neue"/>
              <a:cs typeface="Helvetica Neue"/>
              <a:sym typeface="Helvetica Neue"/>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11" name="Shape 611"/>
        <p:cNvGrpSpPr/>
        <p:nvPr/>
      </p:nvGrpSpPr>
      <p:grpSpPr>
        <a:xfrm>
          <a:off x="0" y="0"/>
          <a:ext cx="0" cy="0"/>
          <a:chOff x="0" y="0"/>
          <a:chExt cx="0" cy="0"/>
        </a:xfrm>
      </p:grpSpPr>
      <p:pic>
        <p:nvPicPr>
          <p:cNvPr id="612" name="Google Shape;612;p117" title="Tinted glasses, magnifier and monocular lying on a table"/>
          <p:cNvPicPr preferRelativeResize="0"/>
          <p:nvPr/>
        </p:nvPicPr>
        <p:blipFill>
          <a:blip r:embed="rId3">
            <a:alphaModFix/>
          </a:blip>
          <a:stretch>
            <a:fillRect/>
          </a:stretch>
        </p:blipFill>
        <p:spPr>
          <a:xfrm>
            <a:off x="1485900" y="0"/>
            <a:ext cx="6172201" cy="4629151"/>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16" name="Shape 616"/>
        <p:cNvGrpSpPr/>
        <p:nvPr/>
      </p:nvGrpSpPr>
      <p:grpSpPr>
        <a:xfrm>
          <a:off x="0" y="0"/>
          <a:ext cx="0" cy="0"/>
          <a:chOff x="0" y="0"/>
          <a:chExt cx="0" cy="0"/>
        </a:xfrm>
      </p:grpSpPr>
      <p:pic>
        <p:nvPicPr>
          <p:cNvPr id="617" name="Google Shape;617;p118" title="High contrast keyboard overlay on a MacBook being half lifted"/>
          <p:cNvPicPr preferRelativeResize="0"/>
          <p:nvPr/>
        </p:nvPicPr>
        <p:blipFill>
          <a:blip r:embed="rId3">
            <a:alphaModFix/>
          </a:blip>
          <a:stretch>
            <a:fillRect/>
          </a:stretch>
        </p:blipFill>
        <p:spPr>
          <a:xfrm>
            <a:off x="1416050" y="-104775"/>
            <a:ext cx="6311901" cy="4733926"/>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21" name="Shape 621"/>
        <p:cNvGrpSpPr/>
        <p:nvPr/>
      </p:nvGrpSpPr>
      <p:grpSpPr>
        <a:xfrm>
          <a:off x="0" y="0"/>
          <a:ext cx="0" cy="0"/>
          <a:chOff x="0" y="0"/>
          <a:chExt cx="0" cy="0"/>
        </a:xfrm>
      </p:grpSpPr>
      <p:pic>
        <p:nvPicPr>
          <p:cNvPr descr="Screenshot of https://accessibility.blog.gov.uk/2016/11/01/results-of-the-2016-gov-uk-assistive-technology-survey/" id="622" name="Google Shape;622;p119" title="Results of the 2016 GOV.UK assistive technology survey"/>
          <p:cNvPicPr preferRelativeResize="0"/>
          <p:nvPr/>
        </p:nvPicPr>
        <p:blipFill>
          <a:blip r:embed="rId3">
            <a:alphaModFix/>
          </a:blip>
          <a:stretch>
            <a:fillRect/>
          </a:stretch>
        </p:blipFill>
        <p:spPr>
          <a:xfrm>
            <a:off x="4763700" y="232967"/>
            <a:ext cx="4018351" cy="4158173"/>
          </a:xfrm>
          <a:prstGeom prst="rect">
            <a:avLst/>
          </a:prstGeom>
          <a:noFill/>
          <a:ln>
            <a:noFill/>
          </a:ln>
        </p:spPr>
      </p:pic>
      <p:sp>
        <p:nvSpPr>
          <p:cNvPr id="623" name="Google Shape;623;p119"/>
          <p:cNvSpPr txBox="1"/>
          <p:nvPr>
            <p:ph type="title"/>
          </p:nvPr>
        </p:nvSpPr>
        <p:spPr>
          <a:xfrm>
            <a:off x="514350" y="-2150"/>
            <a:ext cx="41997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Most used assistive technology software: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30% screen magnifier</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29% screen reader</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18% voice control</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15% readability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  8% other</a:t>
            </a:r>
            <a:endParaRPr sz="3200">
              <a:latin typeface="Helvetica Neue"/>
              <a:ea typeface="Helvetica Neue"/>
              <a:cs typeface="Helvetica Neue"/>
              <a:sym typeface="Helvetica Neue"/>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27" name="Shape 627"/>
        <p:cNvGrpSpPr/>
        <p:nvPr/>
      </p:nvGrpSpPr>
      <p:grpSpPr>
        <a:xfrm>
          <a:off x="0" y="0"/>
          <a:ext cx="0" cy="0"/>
          <a:chOff x="0" y="0"/>
          <a:chExt cx="0" cy="0"/>
        </a:xfrm>
      </p:grpSpPr>
      <p:sp>
        <p:nvSpPr>
          <p:cNvPr id="628" name="Google Shape;628;p120"/>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Assistive technology empowers people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Without it tasks can be very difficult or impossible and may require: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Direct assistance from another person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Phone, webchat or email support</a:t>
            </a:r>
            <a:endParaRPr sz="3200">
              <a:latin typeface="Helvetica Neue"/>
              <a:ea typeface="Helvetica Neue"/>
              <a:cs typeface="Helvetica Neue"/>
              <a:sym typeface="Helvetica Neue"/>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32" name="Shape 632"/>
        <p:cNvGrpSpPr/>
        <p:nvPr/>
      </p:nvGrpSpPr>
      <p:grpSpPr>
        <a:xfrm>
          <a:off x="0" y="0"/>
          <a:ext cx="0" cy="0"/>
          <a:chOff x="0" y="0"/>
          <a:chExt cx="0" cy="0"/>
        </a:xfrm>
      </p:grpSpPr>
      <p:sp>
        <p:nvSpPr>
          <p:cNvPr id="633" name="Google Shape;633;p12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Demo of various assistive technologies (screen reader, magnifier, voice control)</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covered in another session</a:t>
            </a:r>
            <a:br>
              <a:rPr lang="en-GB" sz="3200">
                <a:latin typeface="Helvetica Neue"/>
                <a:ea typeface="Helvetica Neue"/>
                <a:cs typeface="Helvetica Neue"/>
                <a:sym typeface="Helvetica Neue"/>
              </a:rPr>
            </a:b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Sign up at </a:t>
            </a:r>
            <a:r>
              <a:rPr lang="en-GB" sz="3200" u="sng">
                <a:solidFill>
                  <a:schemeClr val="hlink"/>
                </a:solidFill>
                <a:latin typeface="Helvetica Neue"/>
                <a:ea typeface="Helvetica Neue"/>
                <a:cs typeface="Helvetica Neue"/>
                <a:sym typeface="Helvetica Neue"/>
                <a:hlinkClick r:id="rId3"/>
              </a:rPr>
              <a:t>v.gd/a11ylabcal</a:t>
            </a:r>
            <a:endParaRPr sz="3200">
              <a:latin typeface="Helvetica Neue"/>
              <a:ea typeface="Helvetica Neue"/>
              <a:cs typeface="Helvetica Neue"/>
              <a:sym typeface="Helvetica Neue"/>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22"/>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Who is responsible?</a:t>
            </a:r>
            <a:endParaRPr sz="7200"/>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42" name="Shape 642"/>
        <p:cNvGrpSpPr/>
        <p:nvPr/>
      </p:nvGrpSpPr>
      <p:grpSpPr>
        <a:xfrm>
          <a:off x="0" y="0"/>
          <a:ext cx="0" cy="0"/>
          <a:chOff x="0" y="0"/>
          <a:chExt cx="0" cy="0"/>
        </a:xfrm>
      </p:grpSpPr>
      <p:sp>
        <p:nvSpPr>
          <p:cNvPr id="643" name="Google Shape;643;p123"/>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Designers</a:t>
            </a: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Developers</a:t>
            </a: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Content Designers / Authors / Editors</a:t>
            </a:r>
            <a:br>
              <a:rPr lang="en-GB" sz="3200">
                <a:latin typeface="Helvetica Neue"/>
                <a:ea typeface="Helvetica Neue"/>
                <a:cs typeface="Helvetica Neue"/>
                <a:sym typeface="Helvetica Neue"/>
              </a:rPr>
            </a:b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can introduce barriers into a service</a:t>
            </a:r>
            <a:endParaRPr sz="3200">
              <a:latin typeface="Helvetica Neue"/>
              <a:ea typeface="Helvetica Neue"/>
              <a:cs typeface="Helvetica Neue"/>
              <a:sym typeface="Helvetica Neue"/>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47" name="Shape 647"/>
        <p:cNvGrpSpPr/>
        <p:nvPr/>
      </p:nvGrpSpPr>
      <p:grpSpPr>
        <a:xfrm>
          <a:off x="0" y="0"/>
          <a:ext cx="0" cy="0"/>
          <a:chOff x="0" y="0"/>
          <a:chExt cx="0" cy="0"/>
        </a:xfrm>
      </p:grpSpPr>
      <p:sp>
        <p:nvSpPr>
          <p:cNvPr id="648" name="Google Shape;648;p12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User Researchers</a:t>
            </a: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Quality Assurers / Testers</a:t>
            </a:r>
            <a:br>
              <a:rPr lang="en-GB" sz="3200">
                <a:latin typeface="Helvetica Neue"/>
                <a:ea typeface="Helvetica Neue"/>
                <a:cs typeface="Helvetica Neue"/>
                <a:sym typeface="Helvetica Neue"/>
              </a:rPr>
            </a:b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can ensure things are accessible</a:t>
            </a:r>
            <a:endParaRPr sz="3200">
              <a:latin typeface="Helvetica Neue"/>
              <a:ea typeface="Helvetica Neue"/>
              <a:cs typeface="Helvetica Neue"/>
              <a:sym typeface="Helvetica Neue"/>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52" name="Shape 652"/>
        <p:cNvGrpSpPr/>
        <p:nvPr/>
      </p:nvGrpSpPr>
      <p:grpSpPr>
        <a:xfrm>
          <a:off x="0" y="0"/>
          <a:ext cx="0" cy="0"/>
          <a:chOff x="0" y="0"/>
          <a:chExt cx="0" cy="0"/>
        </a:xfrm>
      </p:grpSpPr>
      <p:sp>
        <p:nvSpPr>
          <p:cNvPr id="653" name="Google Shape;653;p12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Service Managers</a:t>
            </a: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Product Managers</a:t>
            </a: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Delivery Managers</a:t>
            </a:r>
            <a:br>
              <a:rPr lang="en-GB" sz="3200">
                <a:latin typeface="Helvetica Neue"/>
                <a:ea typeface="Helvetica Neue"/>
                <a:cs typeface="Helvetica Neue"/>
                <a:sym typeface="Helvetica Neue"/>
              </a:rPr>
            </a:b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are responsible for ensuring a service or product is accessible</a:t>
            </a:r>
            <a:endParaRPr sz="3200">
              <a:latin typeface="Helvetica Neue"/>
              <a:ea typeface="Helvetica Neue"/>
              <a:cs typeface="Helvetica Neue"/>
              <a:sym typeface="Helvetica Neue"/>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57" name="Shape 657"/>
        <p:cNvGrpSpPr/>
        <p:nvPr/>
      </p:nvGrpSpPr>
      <p:grpSpPr>
        <a:xfrm>
          <a:off x="0" y="0"/>
          <a:ext cx="0" cy="0"/>
          <a:chOff x="0" y="0"/>
          <a:chExt cx="0" cy="0"/>
        </a:xfrm>
      </p:grpSpPr>
      <p:sp>
        <p:nvSpPr>
          <p:cNvPr id="658" name="Google Shape;658;p12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Accessibility is the whole team’s responsibility</a:t>
            </a:r>
            <a:endParaRPr sz="3200">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Accessibility matters</a:t>
            </a:r>
            <a:endParaRPr b="1" sz="7200">
              <a:solidFill>
                <a:srgbClr val="FFFFFF"/>
              </a:solidFill>
              <a:latin typeface="Helvetica Neue"/>
              <a:ea typeface="Helvetica Neue"/>
              <a:cs typeface="Helvetica Neue"/>
              <a:sym typeface="Helvetica Neue"/>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BEBEB"/>
        </a:solidFill>
      </p:bgPr>
    </p:bg>
    <p:spTree>
      <p:nvGrpSpPr>
        <p:cNvPr id="662" name="Shape 662"/>
        <p:cNvGrpSpPr/>
        <p:nvPr/>
      </p:nvGrpSpPr>
      <p:grpSpPr>
        <a:xfrm>
          <a:off x="0" y="0"/>
          <a:ext cx="0" cy="0"/>
          <a:chOff x="0" y="0"/>
          <a:chExt cx="0" cy="0"/>
        </a:xfrm>
      </p:grpSpPr>
      <p:pic>
        <p:nvPicPr>
          <p:cNvPr id="663" name="Google Shape;663;p127"/>
          <p:cNvPicPr preferRelativeResize="0"/>
          <p:nvPr/>
        </p:nvPicPr>
        <p:blipFill>
          <a:blip r:embed="rId3">
            <a:alphaModFix/>
          </a:blip>
          <a:stretch>
            <a:fillRect/>
          </a:stretch>
        </p:blipFill>
        <p:spPr>
          <a:xfrm>
            <a:off x="-27657" y="-1752"/>
            <a:ext cx="9207497" cy="560762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67" name="Shape 667"/>
        <p:cNvGrpSpPr/>
        <p:nvPr/>
      </p:nvGrpSpPr>
      <p:grpSpPr>
        <a:xfrm>
          <a:off x="0" y="0"/>
          <a:ext cx="0" cy="0"/>
          <a:chOff x="0" y="0"/>
          <a:chExt cx="0" cy="0"/>
        </a:xfrm>
      </p:grpSpPr>
      <p:pic>
        <p:nvPicPr>
          <p:cNvPr descr="Screenshot of https://accessibility-manual.dwp.gov.uk/guidance-for-your-job-role" id="668" name="Google Shape;668;p128" title="Guidance for your job role in the DWP Accessibility Manual"/>
          <p:cNvPicPr preferRelativeResize="0"/>
          <p:nvPr/>
        </p:nvPicPr>
        <p:blipFill>
          <a:blip r:embed="rId3">
            <a:alphaModFix/>
          </a:blip>
          <a:stretch>
            <a:fillRect/>
          </a:stretch>
        </p:blipFill>
        <p:spPr>
          <a:xfrm>
            <a:off x="-27657" y="-20136"/>
            <a:ext cx="9207498" cy="518719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129"/>
          <p:cNvSpPr txBox="1"/>
          <p:nvPr/>
        </p:nvSpPr>
        <p:spPr>
          <a:xfrm>
            <a:off x="447250" y="270025"/>
            <a:ext cx="71562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2"/>
                </a:solidFill>
              </a:rPr>
              <a:t>Activity </a:t>
            </a:r>
            <a:endParaRPr sz="2400">
              <a:solidFill>
                <a:schemeClr val="lt2"/>
              </a:solidFill>
            </a:endParaRPr>
          </a:p>
        </p:txBody>
      </p:sp>
      <p:sp>
        <p:nvSpPr>
          <p:cNvPr id="674" name="Google Shape;674;p129"/>
          <p:cNvSpPr txBox="1"/>
          <p:nvPr/>
        </p:nvSpPr>
        <p:spPr>
          <a:xfrm>
            <a:off x="508500" y="660400"/>
            <a:ext cx="8127000" cy="4482900"/>
          </a:xfrm>
          <a:prstGeom prst="rect">
            <a:avLst/>
          </a:prstGeom>
          <a:noFill/>
          <a:ln>
            <a:noFill/>
          </a:ln>
        </p:spPr>
        <p:txBody>
          <a:bodyPr anchorCtr="0" anchor="ctr" bIns="20575" lIns="20575" spcFirstLastPara="1" rIns="20575" wrap="square" tIns="20575">
            <a:noAutofit/>
          </a:bodyPr>
          <a:lstStyle/>
          <a:p>
            <a:pPr indent="0" lvl="0" marL="0" rtl="0" algn="l">
              <a:spcBef>
                <a:spcPts val="0"/>
              </a:spcBef>
              <a:spcAft>
                <a:spcPts val="0"/>
              </a:spcAft>
              <a:buNone/>
            </a:pPr>
            <a:r>
              <a:rPr b="1" lang="en-GB" sz="3200">
                <a:solidFill>
                  <a:schemeClr val="lt1"/>
                </a:solidFill>
                <a:latin typeface="Helvetica Neue"/>
                <a:ea typeface="Helvetica Neue"/>
                <a:cs typeface="Helvetica Neue"/>
                <a:sym typeface="Helvetica Neue"/>
              </a:rPr>
              <a:t>Make something less accessible!</a:t>
            </a:r>
            <a:endParaRPr b="1"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In groups in breakout rooms, look at the </a:t>
            </a:r>
            <a:r>
              <a:rPr lang="en-GB" sz="3200" u="sng">
                <a:solidFill>
                  <a:schemeClr val="lt1"/>
                </a:solidFill>
                <a:latin typeface="Helvetica Neue"/>
                <a:ea typeface="Helvetica Neue"/>
                <a:cs typeface="Helvetica Neue"/>
                <a:sym typeface="Helvetica Neue"/>
                <a:hlinkClick r:id="rId3">
                  <a:extLst>
                    <a:ext uri="{A12FA001-AC4F-418D-AE19-62706E023703}">
                      <ahyp:hlinkClr val="tx"/>
                    </a:ext>
                  </a:extLst>
                </a:hlinkClick>
              </a:rPr>
              <a:t>‘Out of Syria, back into school’ page</a:t>
            </a:r>
            <a:r>
              <a:rPr lang="en-GB" sz="3200">
                <a:solidFill>
                  <a:schemeClr val="lt1"/>
                </a:solidFill>
                <a:latin typeface="Helvetica Neue"/>
                <a:ea typeface="Helvetica Neue"/>
                <a:cs typeface="Helvetica Neue"/>
                <a:sym typeface="Helvetica Neue"/>
              </a:rPr>
              <a:t> and discuss some ideas of things that would make it less accessible, one person writes notes</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[5 mins]</a:t>
            </a:r>
            <a:endParaRPr sz="3200">
              <a:solidFill>
                <a:schemeClr val="lt1"/>
              </a:solidFill>
              <a:latin typeface="Helvetica Neue"/>
              <a:ea typeface="Helvetica Neue"/>
              <a:cs typeface="Helvetica Neue"/>
              <a:sym typeface="Helvetica Neue"/>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30"/>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Resources</a:t>
            </a:r>
            <a:endParaRPr sz="7200"/>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83" name="Shape 683"/>
        <p:cNvGrpSpPr/>
        <p:nvPr/>
      </p:nvGrpSpPr>
      <p:grpSpPr>
        <a:xfrm>
          <a:off x="0" y="0"/>
          <a:ext cx="0" cy="0"/>
          <a:chOff x="0" y="0"/>
          <a:chExt cx="0" cy="0"/>
        </a:xfrm>
      </p:grpSpPr>
      <p:pic>
        <p:nvPicPr>
          <p:cNvPr descr="Screenshot of https://www.gov.uk/service-manual/helping-people-to-use-your-service" id="684" name="Google Shape;684;p131" title="Accessibility and assisted digital section in the Service Manual"/>
          <p:cNvPicPr preferRelativeResize="0"/>
          <p:nvPr/>
        </p:nvPicPr>
        <p:blipFill>
          <a:blip r:embed="rId3">
            <a:alphaModFix/>
          </a:blip>
          <a:stretch>
            <a:fillRect/>
          </a:stretch>
        </p:blipFill>
        <p:spPr>
          <a:xfrm>
            <a:off x="0" y="-13615"/>
            <a:ext cx="9144001" cy="517071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88" name="Shape 688"/>
        <p:cNvGrpSpPr/>
        <p:nvPr/>
      </p:nvGrpSpPr>
      <p:grpSpPr>
        <a:xfrm>
          <a:off x="0" y="0"/>
          <a:ext cx="0" cy="0"/>
          <a:chOff x="0" y="0"/>
          <a:chExt cx="0" cy="0"/>
        </a:xfrm>
      </p:grpSpPr>
      <p:pic>
        <p:nvPicPr>
          <p:cNvPr descr="Screenshot of https://accessibility.blog.gov.uk/ " id="689" name="Google Shape;689;p132" title="Accessibility in government blog"/>
          <p:cNvPicPr preferRelativeResize="0"/>
          <p:nvPr/>
        </p:nvPicPr>
        <p:blipFill>
          <a:blip r:embed="rId3">
            <a:alphaModFix/>
          </a:blip>
          <a:stretch>
            <a:fillRect/>
          </a:stretch>
        </p:blipFill>
        <p:spPr>
          <a:xfrm>
            <a:off x="0" y="-22674"/>
            <a:ext cx="9144001" cy="5188858"/>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93" name="Shape 693"/>
        <p:cNvGrpSpPr/>
        <p:nvPr/>
      </p:nvGrpSpPr>
      <p:grpSpPr>
        <a:xfrm>
          <a:off x="0" y="0"/>
          <a:ext cx="0" cy="0"/>
          <a:chOff x="0" y="0"/>
          <a:chExt cx="0" cy="0"/>
        </a:xfrm>
      </p:grpSpPr>
      <p:pic>
        <p:nvPicPr>
          <p:cNvPr descr="Screenshot of https://www.gov.uk/guidance/content-design" id="694" name="Google Shape;694;p133" title="Content design: planning, writing and managing content"/>
          <p:cNvPicPr preferRelativeResize="0"/>
          <p:nvPr/>
        </p:nvPicPr>
        <p:blipFill>
          <a:blip r:embed="rId3">
            <a:alphaModFix/>
          </a:blip>
          <a:stretch>
            <a:fillRect/>
          </a:stretch>
        </p:blipFill>
        <p:spPr>
          <a:xfrm>
            <a:off x="0" y="-1983"/>
            <a:ext cx="9144002" cy="5147466"/>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98" name="Shape 698"/>
        <p:cNvGrpSpPr/>
        <p:nvPr/>
      </p:nvGrpSpPr>
      <p:grpSpPr>
        <a:xfrm>
          <a:off x="0" y="0"/>
          <a:ext cx="0" cy="0"/>
          <a:chOff x="0" y="0"/>
          <a:chExt cx="0" cy="0"/>
        </a:xfrm>
      </p:grpSpPr>
      <p:pic>
        <p:nvPicPr>
          <p:cNvPr descr="Screenshot of https://design-system.service.gov.uk/" id="699" name="Google Shape;699;p134" title="GOV.UK Design System"/>
          <p:cNvPicPr preferRelativeResize="0"/>
          <p:nvPr/>
        </p:nvPicPr>
        <p:blipFill>
          <a:blip r:embed="rId3">
            <a:alphaModFix/>
          </a:blip>
          <a:stretch>
            <a:fillRect/>
          </a:stretch>
        </p:blipFill>
        <p:spPr>
          <a:xfrm>
            <a:off x="-1" y="-13608"/>
            <a:ext cx="9144001" cy="517071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703" name="Shape 703"/>
        <p:cNvGrpSpPr/>
        <p:nvPr/>
      </p:nvGrpSpPr>
      <p:grpSpPr>
        <a:xfrm>
          <a:off x="0" y="0"/>
          <a:ext cx="0" cy="0"/>
          <a:chOff x="0" y="0"/>
          <a:chExt cx="0" cy="0"/>
        </a:xfrm>
      </p:grpSpPr>
      <p:pic>
        <p:nvPicPr>
          <p:cNvPr descr="Screenshot of https://www.gov.uk/service-manual/communities/accessibility-community" id="704" name="Google Shape;704;p135" title="Accessibility community"/>
          <p:cNvPicPr preferRelativeResize="0"/>
          <p:nvPr/>
        </p:nvPicPr>
        <p:blipFill>
          <a:blip r:embed="rId3">
            <a:alphaModFix/>
          </a:blip>
          <a:stretch>
            <a:fillRect/>
          </a:stretch>
        </p:blipFill>
        <p:spPr>
          <a:xfrm>
            <a:off x="0" y="-3961"/>
            <a:ext cx="9144000" cy="5151422"/>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708" name="Shape 708"/>
        <p:cNvGrpSpPr/>
        <p:nvPr/>
      </p:nvGrpSpPr>
      <p:grpSpPr>
        <a:xfrm>
          <a:off x="0" y="0"/>
          <a:ext cx="0" cy="0"/>
          <a:chOff x="0" y="0"/>
          <a:chExt cx="0" cy="0"/>
        </a:xfrm>
      </p:grpSpPr>
      <p:pic>
        <p:nvPicPr>
          <p:cNvPr descr="Screenshot of https://accessibility-manual.dwp.gov.uk/ " id="709" name="Google Shape;709;p136" title="DWP Accessibility Manual"/>
          <p:cNvPicPr preferRelativeResize="0"/>
          <p:nvPr/>
        </p:nvPicPr>
        <p:blipFill>
          <a:blip r:embed="rId3">
            <a:alphaModFix/>
          </a:blip>
          <a:stretch>
            <a:fillRect/>
          </a:stretch>
        </p:blipFill>
        <p:spPr>
          <a:xfrm>
            <a:off x="0" y="-4536"/>
            <a:ext cx="9144001" cy="51525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nvSpPr>
        <p:spPr>
          <a:xfrm>
            <a:off x="447250" y="270025"/>
            <a:ext cx="71562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2"/>
                </a:solidFill>
              </a:rPr>
              <a:t>Discussion</a:t>
            </a:r>
            <a:r>
              <a:rPr lang="en-GB" sz="2400">
                <a:solidFill>
                  <a:schemeClr val="lt2"/>
                </a:solidFill>
              </a:rPr>
              <a:t> </a:t>
            </a:r>
            <a:endParaRPr sz="2400">
              <a:solidFill>
                <a:schemeClr val="lt2"/>
              </a:solidFill>
            </a:endParaRPr>
          </a:p>
        </p:txBody>
      </p:sp>
      <p:sp>
        <p:nvSpPr>
          <p:cNvPr id="119" name="Google Shape;119;p20"/>
          <p:cNvSpPr txBox="1"/>
          <p:nvPr/>
        </p:nvSpPr>
        <p:spPr>
          <a:xfrm>
            <a:off x="508500" y="660400"/>
            <a:ext cx="8127000" cy="4482900"/>
          </a:xfrm>
          <a:prstGeom prst="rect">
            <a:avLst/>
          </a:prstGeom>
          <a:noFill/>
          <a:ln>
            <a:noFill/>
          </a:ln>
        </p:spPr>
        <p:txBody>
          <a:bodyPr anchorCtr="0" anchor="ctr" bIns="20575" lIns="20575" spcFirstLastPara="1" rIns="20575" wrap="square" tIns="20575">
            <a:noAutofit/>
          </a:bodyPr>
          <a:lstStyle/>
          <a:p>
            <a:pPr indent="0" lvl="0" marL="0" rtl="0" algn="l">
              <a:spcBef>
                <a:spcPts val="0"/>
              </a:spcBef>
              <a:spcAft>
                <a:spcPts val="0"/>
              </a:spcAft>
              <a:buNone/>
            </a:pPr>
            <a:r>
              <a:rPr b="1" lang="en-GB" sz="3200">
                <a:solidFill>
                  <a:schemeClr val="lt1"/>
                </a:solidFill>
                <a:latin typeface="Helvetica Neue"/>
                <a:ea typeface="Helvetica Neue"/>
                <a:cs typeface="Helvetica Neue"/>
                <a:sym typeface="Helvetica Neue"/>
              </a:rPr>
              <a:t>Why does accessibility matter?</a:t>
            </a:r>
            <a:endParaRPr b="1"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Discuss in small groups in breakout rooms, one person </a:t>
            </a:r>
            <a:r>
              <a:rPr lang="en-GB" sz="3200">
                <a:solidFill>
                  <a:schemeClr val="lt1"/>
                </a:solidFill>
                <a:latin typeface="Helvetica Neue"/>
                <a:ea typeface="Helvetica Neue"/>
                <a:cs typeface="Helvetica Neue"/>
                <a:sym typeface="Helvetica Neue"/>
              </a:rPr>
              <a:t>writes</a:t>
            </a:r>
            <a:r>
              <a:rPr lang="en-GB" sz="3200">
                <a:solidFill>
                  <a:schemeClr val="lt1"/>
                </a:solidFill>
                <a:latin typeface="Helvetica Neue"/>
                <a:ea typeface="Helvetica Neue"/>
                <a:cs typeface="Helvetica Neue"/>
                <a:sym typeface="Helvetica Neue"/>
              </a:rPr>
              <a:t> notes</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[4 mins]</a:t>
            </a:r>
            <a:endParaRPr sz="3200">
              <a:solidFill>
                <a:schemeClr val="lt1"/>
              </a:solidFill>
              <a:latin typeface="Helvetica Neue"/>
              <a:ea typeface="Helvetica Neue"/>
              <a:cs typeface="Helvetica Neue"/>
              <a:sym typeface="Helvetica Neue"/>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713" name="Shape 713"/>
        <p:cNvGrpSpPr/>
        <p:nvPr/>
      </p:nvGrpSpPr>
      <p:grpSpPr>
        <a:xfrm>
          <a:off x="0" y="0"/>
          <a:ext cx="0" cy="0"/>
          <a:chOff x="0" y="0"/>
          <a:chExt cx="0" cy="0"/>
        </a:xfrm>
      </p:grpSpPr>
      <p:pic>
        <p:nvPicPr>
          <p:cNvPr descr="Screenshot of some of https://github.com/UKHomeOffice/posters/blob/master/accessibility/dos-donts/posters_en-UK/accessibility-posters-set.pdf" id="714" name="Google Shape;714;p137" title="Do's and Don'ts of accessibility posters"/>
          <p:cNvPicPr preferRelativeResize="0"/>
          <p:nvPr/>
        </p:nvPicPr>
        <p:blipFill>
          <a:blip r:embed="rId3">
            <a:alphaModFix/>
          </a:blip>
          <a:stretch>
            <a:fillRect/>
          </a:stretch>
        </p:blipFill>
        <p:spPr>
          <a:xfrm>
            <a:off x="0" y="-128162"/>
            <a:ext cx="9143999" cy="8242683"/>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718" name="Shape 718"/>
        <p:cNvGrpSpPr/>
        <p:nvPr/>
      </p:nvGrpSpPr>
      <p:grpSpPr>
        <a:xfrm>
          <a:off x="0" y="0"/>
          <a:ext cx="0" cy="0"/>
          <a:chOff x="0" y="0"/>
          <a:chExt cx="0" cy="0"/>
        </a:xfrm>
      </p:grpSpPr>
      <p:pic>
        <p:nvPicPr>
          <p:cNvPr descr="Screenshot of https://www.w3.org/WAI/" id="719" name="Google Shape;719;p138" title="W3C Web Accessibility Initiative"/>
          <p:cNvPicPr preferRelativeResize="0"/>
          <p:nvPr/>
        </p:nvPicPr>
        <p:blipFill>
          <a:blip r:embed="rId3">
            <a:alphaModFix/>
          </a:blip>
          <a:stretch>
            <a:fillRect/>
          </a:stretch>
        </p:blipFill>
        <p:spPr>
          <a:xfrm>
            <a:off x="0" y="-15577"/>
            <a:ext cx="9144002" cy="5174653"/>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723" name="Shape 723"/>
        <p:cNvGrpSpPr/>
        <p:nvPr/>
      </p:nvGrpSpPr>
      <p:grpSpPr>
        <a:xfrm>
          <a:off x="0" y="0"/>
          <a:ext cx="0" cy="0"/>
          <a:chOff x="0" y="0"/>
          <a:chExt cx="0" cy="0"/>
        </a:xfrm>
      </p:grpSpPr>
      <p:sp>
        <p:nvSpPr>
          <p:cNvPr id="724" name="Google Shape;724;p139"/>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Font typeface="Helvetica Neue"/>
              <a:buNone/>
            </a:pPr>
            <a:r>
              <a:rPr b="1" lang="en-GB" sz="3200">
                <a:latin typeface="Helvetica Neue"/>
                <a:ea typeface="Helvetica Neue"/>
                <a:cs typeface="Helvetica Neue"/>
                <a:sym typeface="Helvetica Neue"/>
              </a:rPr>
              <a:t>Training from CDDO</a:t>
            </a:r>
            <a:endParaRPr b="1"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Introduction to Accessibility: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Understanding Accessibility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Assistive Technology Demo</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WCAG training (coming soon)</a:t>
            </a:r>
            <a:endParaRPr sz="3200">
              <a:latin typeface="Helvetica Neue"/>
              <a:ea typeface="Helvetica Neue"/>
              <a:cs typeface="Helvetica Neue"/>
              <a:sym typeface="Helvetica Neue"/>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40"/>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Questions?</a:t>
            </a:r>
            <a:endParaRPr sz="72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41"/>
          <p:cNvSpPr txBox="1"/>
          <p:nvPr/>
        </p:nvSpPr>
        <p:spPr>
          <a:xfrm>
            <a:off x="447250" y="270025"/>
            <a:ext cx="71562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2"/>
                </a:solidFill>
              </a:rPr>
              <a:t>Retrospective</a:t>
            </a:r>
            <a:endParaRPr sz="2400">
              <a:solidFill>
                <a:schemeClr val="lt2"/>
              </a:solidFill>
            </a:endParaRPr>
          </a:p>
        </p:txBody>
      </p:sp>
      <p:sp>
        <p:nvSpPr>
          <p:cNvPr id="735" name="Google Shape;735;p141"/>
          <p:cNvSpPr txBox="1"/>
          <p:nvPr/>
        </p:nvSpPr>
        <p:spPr>
          <a:xfrm>
            <a:off x="508500" y="660400"/>
            <a:ext cx="8127000" cy="4482900"/>
          </a:xfrm>
          <a:prstGeom prst="rect">
            <a:avLst/>
          </a:prstGeom>
          <a:noFill/>
          <a:ln>
            <a:noFill/>
          </a:ln>
        </p:spPr>
        <p:txBody>
          <a:bodyPr anchorCtr="0" anchor="ctr" bIns="20575" lIns="20575" spcFirstLastPara="1" rIns="20575" wrap="square" tIns="20575">
            <a:noAutofit/>
          </a:bodyPr>
          <a:lstStyle/>
          <a:p>
            <a:pPr indent="0" lvl="0" marL="0" rtl="0" algn="l">
              <a:spcBef>
                <a:spcPts val="0"/>
              </a:spcBef>
              <a:spcAft>
                <a:spcPts val="0"/>
              </a:spcAft>
              <a:buNone/>
            </a:pPr>
            <a:r>
              <a:rPr b="1" lang="en-GB" sz="3200">
                <a:solidFill>
                  <a:schemeClr val="lt1"/>
                </a:solidFill>
                <a:latin typeface="Helvetica Neue"/>
                <a:ea typeface="Helvetica Neue"/>
                <a:cs typeface="Helvetica Neue"/>
                <a:sym typeface="Helvetica Neue"/>
              </a:rPr>
              <a:t>Please fill in the form at </a:t>
            </a:r>
            <a:r>
              <a:rPr b="1" lang="en-GB" sz="3200" u="sng">
                <a:solidFill>
                  <a:schemeClr val="lt1"/>
                </a:solidFill>
                <a:latin typeface="Helvetica Neue"/>
                <a:ea typeface="Helvetica Neue"/>
                <a:cs typeface="Helvetica Neue"/>
                <a:sym typeface="Helvetica Neue"/>
                <a:hlinkClick r:id="rId3">
                  <a:extLst>
                    <a:ext uri="{A12FA001-AC4F-418D-AE19-62706E023703}">
                      <ahyp:hlinkClr val="tx"/>
                    </a:ext>
                  </a:extLst>
                </a:hlinkClick>
              </a:rPr>
              <a:t>v.gd/a11yTrainingFeedback</a:t>
            </a:r>
            <a:r>
              <a:rPr b="1" lang="en-GB" sz="3200">
                <a:solidFill>
                  <a:schemeClr val="lt1"/>
                </a:solidFill>
                <a:latin typeface="Helvetica Neue"/>
                <a:ea typeface="Helvetica Neue"/>
                <a:cs typeface="Helvetica Neue"/>
                <a:sym typeface="Helvetica Neue"/>
              </a:rPr>
              <a:t> to tell us what we can improve and what went well</a:t>
            </a:r>
            <a:endParaRPr b="1" sz="3200">
              <a:solidFill>
                <a:schemeClr val="lt1"/>
              </a:solidFill>
              <a:latin typeface="Helvetica Neue"/>
              <a:ea typeface="Helvetica Neue"/>
              <a:cs typeface="Helvetica Neue"/>
              <a:sym typeface="Helvetica Neue"/>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739" name="Shape 739"/>
        <p:cNvGrpSpPr/>
        <p:nvPr/>
      </p:nvGrpSpPr>
      <p:grpSpPr>
        <a:xfrm>
          <a:off x="0" y="0"/>
          <a:ext cx="0" cy="0"/>
          <a:chOff x="0" y="0"/>
          <a:chExt cx="0" cy="0"/>
        </a:xfrm>
      </p:grpSpPr>
      <p:sp>
        <p:nvSpPr>
          <p:cNvPr id="740" name="Google Shape;740;p142"/>
          <p:cNvSpPr txBox="1"/>
          <p:nvPr>
            <p:ph type="title"/>
          </p:nvPr>
        </p:nvSpPr>
        <p:spPr>
          <a:xfrm>
            <a:off x="508635" y="2183130"/>
            <a:ext cx="7772400" cy="2451600"/>
          </a:xfrm>
          <a:prstGeom prst="rect">
            <a:avLst/>
          </a:prstGeom>
          <a:noFill/>
          <a:ln>
            <a:noFill/>
          </a:ln>
        </p:spPr>
        <p:txBody>
          <a:bodyPr anchorCtr="0" anchor="b" bIns="17150" lIns="17150" spcFirstLastPara="1" rIns="17150" wrap="square" tIns="17150">
            <a:noAutofit/>
          </a:bodyPr>
          <a:lstStyle/>
          <a:p>
            <a:pPr indent="-12700" lvl="0" marL="25400" marR="0" rtl="0" algn="l">
              <a:lnSpc>
                <a:spcPct val="100000"/>
              </a:lnSpc>
              <a:spcBef>
                <a:spcPts val="0"/>
              </a:spcBef>
              <a:spcAft>
                <a:spcPts val="0"/>
              </a:spcAft>
              <a:buClr>
                <a:srgbClr val="000000"/>
              </a:buClr>
              <a:buFont typeface="Helvetica Neue"/>
              <a:buNone/>
            </a:pPr>
            <a:r>
              <a:rPr b="1" i="0" lang="en-GB" sz="3200" u="none" cap="none" strike="noStrike">
                <a:solidFill>
                  <a:srgbClr val="000000"/>
                </a:solidFill>
                <a:latin typeface="Helvetica Neue"/>
                <a:ea typeface="Helvetica Neue"/>
                <a:cs typeface="Helvetica Neue"/>
                <a:sym typeface="Helvetica Neue"/>
              </a:rPr>
              <a:t>Thanks!</a:t>
            </a:r>
            <a:endParaRPr b="1" i="0" sz="3200" u="none" cap="none" strike="noStrike">
              <a:solidFill>
                <a:srgbClr val="000000"/>
              </a:solidFill>
              <a:latin typeface="Helvetica Neue"/>
              <a:ea typeface="Helvetica Neue"/>
              <a:cs typeface="Helvetica Neue"/>
              <a:sym typeface="Helvetica Neue"/>
            </a:endParaRPr>
          </a:p>
          <a:p>
            <a:pPr indent="-12700" lvl="0" marL="25400" marR="0" rtl="0" algn="l">
              <a:lnSpc>
                <a:spcPct val="100000"/>
              </a:lnSpc>
              <a:spcBef>
                <a:spcPts val="0"/>
              </a:spcBef>
              <a:spcAft>
                <a:spcPts val="0"/>
              </a:spcAft>
              <a:buClr>
                <a:srgbClr val="FFFFFF"/>
              </a:buClr>
              <a:buFont typeface="Cabin"/>
              <a:buNone/>
            </a:pPr>
            <a:r>
              <a:t/>
            </a:r>
            <a:endParaRPr b="1" i="0" sz="3200" u="none" cap="none" strike="noStrike">
              <a:solidFill>
                <a:srgbClr val="000000"/>
              </a:solidFill>
              <a:latin typeface="Helvetica Neue"/>
              <a:ea typeface="Helvetica Neue"/>
              <a:cs typeface="Helvetica Neue"/>
              <a:sym typeface="Helvetica Neue"/>
            </a:endParaRPr>
          </a:p>
          <a:p>
            <a:pPr indent="-12700" lvl="0" marL="2540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Anika Henke</a:t>
            </a:r>
            <a:endParaRPr sz="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23" name="Shape 123"/>
        <p:cNvGrpSpPr/>
        <p:nvPr/>
      </p:nvGrpSpPr>
      <p:grpSpPr>
        <a:xfrm>
          <a:off x="0" y="0"/>
          <a:ext cx="0" cy="0"/>
          <a:chOff x="0" y="0"/>
          <a:chExt cx="0" cy="0"/>
        </a:xfrm>
      </p:grpSpPr>
      <p:sp>
        <p:nvSpPr>
          <p:cNvPr id="124" name="Google Shape;124;p2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Can’t exclude people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Shouldn’t create barriers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People have no choice</a:t>
            </a:r>
            <a:endParaRPr sz="32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28" name="Shape 128"/>
        <p:cNvGrpSpPr/>
        <p:nvPr/>
      </p:nvGrpSpPr>
      <p:grpSpPr>
        <a:xfrm>
          <a:off x="0" y="0"/>
          <a:ext cx="0" cy="0"/>
          <a:chOff x="0" y="0"/>
          <a:chExt cx="0" cy="0"/>
        </a:xfrm>
      </p:grpSpPr>
      <p:sp>
        <p:nvSpPr>
          <p:cNvPr id="129" name="Google Shape;129;p22"/>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Be kind</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It's the right thing to do</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Empower disabled people</a:t>
            </a:r>
            <a:endParaRPr sz="320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33" name="Shape 133"/>
        <p:cNvGrpSpPr/>
        <p:nvPr/>
      </p:nvGrpSpPr>
      <p:grpSpPr>
        <a:xfrm>
          <a:off x="0" y="0"/>
          <a:ext cx="0" cy="0"/>
          <a:chOff x="0" y="0"/>
          <a:chExt cx="0" cy="0"/>
        </a:xfrm>
      </p:grpSpPr>
      <p:sp>
        <p:nvSpPr>
          <p:cNvPr id="134" name="Google Shape;134;p23"/>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Better experience for everyone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Part of better usability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It affects us all</a:t>
            </a:r>
            <a:endParaRPr sz="320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38" name="Shape 138"/>
        <p:cNvGrpSpPr/>
        <p:nvPr/>
      </p:nvGrpSpPr>
      <p:grpSpPr>
        <a:xfrm>
          <a:off x="0" y="0"/>
          <a:ext cx="0" cy="0"/>
          <a:chOff x="0" y="0"/>
          <a:chExt cx="0" cy="0"/>
        </a:xfrm>
      </p:grpSpPr>
      <p:sp>
        <p:nvSpPr>
          <p:cNvPr id="139" name="Google Shape;139;p2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Saves money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More people can use the service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Fewer support requests</a:t>
            </a:r>
            <a:endParaRPr sz="3200">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43" name="Shape 143"/>
        <p:cNvGrpSpPr/>
        <p:nvPr/>
      </p:nvGrpSpPr>
      <p:grpSpPr>
        <a:xfrm>
          <a:off x="0" y="0"/>
          <a:ext cx="0" cy="0"/>
          <a:chOff x="0" y="0"/>
          <a:chExt cx="0" cy="0"/>
        </a:xfrm>
      </p:grpSpPr>
      <p:sp>
        <p:nvSpPr>
          <p:cNvPr id="144" name="Google Shape;144;p2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It's the law</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Part of government requirements</a:t>
            </a:r>
            <a:endParaRPr sz="3200">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48" name="Shape 148"/>
        <p:cNvGrpSpPr/>
        <p:nvPr/>
      </p:nvGrpSpPr>
      <p:grpSpPr>
        <a:xfrm>
          <a:off x="0" y="0"/>
          <a:ext cx="0" cy="0"/>
          <a:chOff x="0" y="0"/>
          <a:chExt cx="0" cy="0"/>
        </a:xfrm>
      </p:grpSpPr>
      <p:pic>
        <p:nvPicPr>
          <p:cNvPr descr="Screenshot of https://www.gov.uk/guidance/government-design-principles" id="149" name="Google Shape;149;p26" title="Government Design Principles"/>
          <p:cNvPicPr preferRelativeResize="0"/>
          <p:nvPr/>
        </p:nvPicPr>
        <p:blipFill>
          <a:blip r:embed="rId3">
            <a:alphaModFix/>
          </a:blip>
          <a:stretch>
            <a:fillRect/>
          </a:stretch>
        </p:blipFill>
        <p:spPr>
          <a:xfrm>
            <a:off x="-591674" y="0"/>
            <a:ext cx="10327347"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6" name="Shape 26"/>
        <p:cNvGrpSpPr/>
        <p:nvPr/>
      </p:nvGrpSpPr>
      <p:grpSpPr>
        <a:xfrm>
          <a:off x="0" y="0"/>
          <a:ext cx="0" cy="0"/>
          <a:chOff x="0" y="0"/>
          <a:chExt cx="0" cy="0"/>
        </a:xfrm>
      </p:grpSpPr>
      <p:sp>
        <p:nvSpPr>
          <p:cNvPr id="27" name="Google Shape;27;p9"/>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chemeClr val="dk1"/>
                </a:solidFill>
                <a:latin typeface="Helvetica Neue"/>
                <a:ea typeface="Helvetica Neue"/>
                <a:cs typeface="Helvetica Neue"/>
                <a:sym typeface="Helvetica Neue"/>
              </a:rPr>
              <a:t>Introduction to accessibility</a:t>
            </a:r>
            <a:endParaRPr sz="72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53" name="Shape 153"/>
        <p:cNvGrpSpPr/>
        <p:nvPr/>
      </p:nvGrpSpPr>
      <p:grpSpPr>
        <a:xfrm>
          <a:off x="0" y="0"/>
          <a:ext cx="0" cy="0"/>
          <a:chOff x="0" y="0"/>
          <a:chExt cx="0" cy="0"/>
        </a:xfrm>
      </p:grpSpPr>
      <p:pic>
        <p:nvPicPr>
          <p:cNvPr descr="Accessible design is good design. Everything we build should be as inclusive, legible and readable as possible.&#10;&#10;Screenshot of https://www.gov.uk/guidance/government-design-principles#this-is-for-everyone" id="154" name="Google Shape;154;p27" title="6. This is for everyone"/>
          <p:cNvPicPr preferRelativeResize="0"/>
          <p:nvPr/>
        </p:nvPicPr>
        <p:blipFill>
          <a:blip r:embed="rId3">
            <a:alphaModFix/>
          </a:blip>
          <a:stretch>
            <a:fillRect/>
          </a:stretch>
        </p:blipFill>
        <p:spPr>
          <a:xfrm>
            <a:off x="-5000" y="-91102"/>
            <a:ext cx="9144001" cy="52925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58" name="Shape 158"/>
        <p:cNvGrpSpPr/>
        <p:nvPr/>
      </p:nvGrpSpPr>
      <p:grpSpPr>
        <a:xfrm>
          <a:off x="0" y="0"/>
          <a:ext cx="0" cy="0"/>
          <a:chOff x="0" y="0"/>
          <a:chExt cx="0" cy="0"/>
        </a:xfrm>
      </p:grpSpPr>
      <p:pic>
        <p:nvPicPr>
          <p:cNvPr id="159" name="Google Shape;159;p28" title="Stadium lights show Tim Berners-Lee's tweet &quot;This is for everyone&quot; at the 2012 Summer Olympics opening ceremony"/>
          <p:cNvPicPr preferRelativeResize="0"/>
          <p:nvPr/>
        </p:nvPicPr>
        <p:blipFill>
          <a:blip r:embed="rId3">
            <a:alphaModFix/>
          </a:blip>
          <a:stretch>
            <a:fillRect/>
          </a:stretch>
        </p:blipFill>
        <p:spPr>
          <a:xfrm>
            <a:off x="0" y="-608225"/>
            <a:ext cx="9144000" cy="5267950"/>
          </a:xfrm>
          <a:prstGeom prst="rect">
            <a:avLst/>
          </a:prstGeom>
          <a:noFill/>
          <a:ln>
            <a:noFill/>
          </a:ln>
        </p:spPr>
      </p:pic>
      <p:sp>
        <p:nvSpPr>
          <p:cNvPr id="160" name="Google Shape;160;p28"/>
          <p:cNvSpPr txBox="1"/>
          <p:nvPr/>
        </p:nvSpPr>
        <p:spPr>
          <a:xfrm>
            <a:off x="82500" y="-124450"/>
            <a:ext cx="8979000" cy="1147200"/>
          </a:xfrm>
          <a:prstGeom prst="rect">
            <a:avLst/>
          </a:prstGeom>
          <a:noFill/>
          <a:ln>
            <a:noFill/>
          </a:ln>
        </p:spPr>
        <p:txBody>
          <a:bodyPr anchorCtr="0" anchor="ctr" bIns="22850" lIns="22850" spcFirstLastPara="1" rIns="22850" wrap="square" tIns="22850">
            <a:noAutofit/>
          </a:bodyPr>
          <a:lstStyle/>
          <a:p>
            <a:pPr indent="0" lvl="0" marL="0" rtl="0" algn="ctr">
              <a:spcBef>
                <a:spcPts val="1500"/>
              </a:spcBef>
              <a:spcAft>
                <a:spcPts val="0"/>
              </a:spcAft>
              <a:buNone/>
            </a:pPr>
            <a:r>
              <a:rPr b="1" lang="en-GB" sz="6000">
                <a:solidFill>
                  <a:srgbClr val="D9D9D9"/>
                </a:solidFill>
              </a:rPr>
              <a:t>“This is for everyone”</a:t>
            </a:r>
            <a:endParaRPr>
              <a:solidFill>
                <a:srgbClr val="D9D9D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Legal requirements</a:t>
            </a:r>
            <a:endParaRPr b="1" sz="7200">
              <a:solidFill>
                <a:srgbClr val="FFFFFF"/>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69" name="Shape 169"/>
        <p:cNvGrpSpPr/>
        <p:nvPr/>
      </p:nvGrpSpPr>
      <p:grpSpPr>
        <a:xfrm>
          <a:off x="0" y="0"/>
          <a:ext cx="0" cy="0"/>
          <a:chOff x="0" y="0"/>
          <a:chExt cx="0" cy="0"/>
        </a:xfrm>
      </p:grpSpPr>
      <p:sp>
        <p:nvSpPr>
          <p:cNvPr id="170" name="Google Shape;170;p30"/>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b="1" lang="en-GB" sz="3200">
                <a:latin typeface="Helvetica Neue"/>
                <a:ea typeface="Helvetica Neue"/>
                <a:cs typeface="Helvetica Neue"/>
                <a:sym typeface="Helvetica Neue"/>
              </a:rPr>
              <a:t>Equality Act 2010</a:t>
            </a:r>
            <a:endParaRPr b="1"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We have a legal obligation to provide equal access to people with disabilities</a:t>
            </a:r>
            <a:endParaRPr sz="3200">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74" name="Shape 174"/>
        <p:cNvGrpSpPr/>
        <p:nvPr/>
      </p:nvGrpSpPr>
      <p:grpSpPr>
        <a:xfrm>
          <a:off x="0" y="0"/>
          <a:ext cx="0" cy="0"/>
          <a:chOff x="0" y="0"/>
          <a:chExt cx="0" cy="0"/>
        </a:xfrm>
      </p:grpSpPr>
      <p:sp>
        <p:nvSpPr>
          <p:cNvPr id="175" name="Google Shape;175;p3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b="1" lang="en-GB" sz="3200">
                <a:latin typeface="Helvetica Neue"/>
                <a:ea typeface="Helvetica Neue"/>
                <a:cs typeface="Helvetica Neue"/>
                <a:sym typeface="Helvetica Neue"/>
              </a:rPr>
              <a:t>Public Sector Equality Duty</a:t>
            </a:r>
            <a:endParaRPr b="1"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We have a duty to be proactive in making things accessible</a:t>
            </a:r>
            <a:endParaRPr sz="3200">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79" name="Shape 179"/>
        <p:cNvGrpSpPr/>
        <p:nvPr/>
      </p:nvGrpSpPr>
      <p:grpSpPr>
        <a:xfrm>
          <a:off x="0" y="0"/>
          <a:ext cx="0" cy="0"/>
          <a:chOff x="0" y="0"/>
          <a:chExt cx="0" cy="0"/>
        </a:xfrm>
      </p:grpSpPr>
      <p:sp>
        <p:nvSpPr>
          <p:cNvPr id="180" name="Google Shape;180;p32"/>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b="1" lang="en-GB" sz="3200">
                <a:latin typeface="Helvetica Neue"/>
                <a:ea typeface="Helvetica Neue"/>
                <a:cs typeface="Helvetica Neue"/>
                <a:sym typeface="Helvetica Neue"/>
              </a:rPr>
              <a:t>Public Sector Bodies Accessibility Regulations 2018</a:t>
            </a:r>
            <a:endParaRPr b="1"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Makes the legal obligation more specific</a:t>
            </a:r>
            <a:endParaRPr sz="3200">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BEBEB"/>
        </a:solidFill>
      </p:bgPr>
    </p:bg>
    <p:spTree>
      <p:nvGrpSpPr>
        <p:cNvPr id="184" name="Shape 184"/>
        <p:cNvGrpSpPr/>
        <p:nvPr/>
      </p:nvGrpSpPr>
      <p:grpSpPr>
        <a:xfrm>
          <a:off x="0" y="0"/>
          <a:ext cx="0" cy="0"/>
          <a:chOff x="0" y="0"/>
          <a:chExt cx="0" cy="0"/>
        </a:xfrm>
      </p:grpSpPr>
      <p:pic>
        <p:nvPicPr>
          <p:cNvPr id="185" name="Google Shape;185;p33"/>
          <p:cNvPicPr preferRelativeResize="0"/>
          <p:nvPr/>
        </p:nvPicPr>
        <p:blipFill>
          <a:blip r:embed="rId3">
            <a:alphaModFix/>
          </a:blip>
          <a:stretch>
            <a:fillRect/>
          </a:stretch>
        </p:blipFill>
        <p:spPr>
          <a:xfrm>
            <a:off x="-155975" y="0"/>
            <a:ext cx="945594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89" name="Shape 189"/>
        <p:cNvGrpSpPr/>
        <p:nvPr/>
      </p:nvGrpSpPr>
      <p:grpSpPr>
        <a:xfrm>
          <a:off x="0" y="0"/>
          <a:ext cx="0" cy="0"/>
          <a:chOff x="0" y="0"/>
          <a:chExt cx="0" cy="0"/>
        </a:xfrm>
      </p:grpSpPr>
      <p:pic>
        <p:nvPicPr>
          <p:cNvPr descr="Screenshot of https://accessibility.campaign.gov.uk/" id="190" name="Google Shape;190;p34" title="Campaign for awareness of accessibility regulations"/>
          <p:cNvPicPr preferRelativeResize="0"/>
          <p:nvPr/>
        </p:nvPicPr>
        <p:blipFill>
          <a:blip r:embed="rId3">
            <a:alphaModFix/>
          </a:blip>
          <a:stretch>
            <a:fillRect/>
          </a:stretch>
        </p:blipFill>
        <p:spPr>
          <a:xfrm>
            <a:off x="-155975" y="-94472"/>
            <a:ext cx="9455949" cy="53324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94" name="Shape 194"/>
        <p:cNvGrpSpPr/>
        <p:nvPr/>
      </p:nvGrpSpPr>
      <p:grpSpPr>
        <a:xfrm>
          <a:off x="0" y="0"/>
          <a:ext cx="0" cy="0"/>
          <a:chOff x="0" y="0"/>
          <a:chExt cx="0" cy="0"/>
        </a:xfrm>
      </p:grpSpPr>
      <p:pic>
        <p:nvPicPr>
          <p:cNvPr descr="Screenshot of https://www.w3.org/TR/WCAG21/" id="195" name="Google Shape;195;p35" title="Web Content Accessibility Guidelines (WCAG) 2.1"/>
          <p:cNvPicPr preferRelativeResize="0"/>
          <p:nvPr/>
        </p:nvPicPr>
        <p:blipFill>
          <a:blip r:embed="rId3">
            <a:alphaModFix/>
          </a:blip>
          <a:stretch>
            <a:fillRect/>
          </a:stretch>
        </p:blipFill>
        <p:spPr>
          <a:xfrm>
            <a:off x="599" y="-61364"/>
            <a:ext cx="9142801" cy="541862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6"/>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Government accessibility requirements</a:t>
            </a:r>
            <a:endParaRPr sz="7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1" name="Shape 31"/>
        <p:cNvGrpSpPr/>
        <p:nvPr/>
      </p:nvGrpSpPr>
      <p:grpSpPr>
        <a:xfrm>
          <a:off x="0" y="0"/>
          <a:ext cx="0" cy="0"/>
          <a:chOff x="0" y="0"/>
          <a:chExt cx="0" cy="0"/>
        </a:xfrm>
      </p:grpSpPr>
      <p:sp>
        <p:nvSpPr>
          <p:cNvPr id="32" name="Google Shape;32;p10"/>
          <p:cNvSpPr txBox="1"/>
          <p:nvPr>
            <p:ph type="title"/>
          </p:nvPr>
        </p:nvSpPr>
        <p:spPr>
          <a:xfrm>
            <a:off x="508635" y="2183130"/>
            <a:ext cx="7772400" cy="2451600"/>
          </a:xfrm>
          <a:prstGeom prst="rect">
            <a:avLst/>
          </a:prstGeom>
          <a:noFill/>
          <a:ln>
            <a:noFill/>
          </a:ln>
        </p:spPr>
        <p:txBody>
          <a:bodyPr anchorCtr="0" anchor="b" bIns="17150" lIns="17150" spcFirstLastPara="1" rIns="17150" wrap="square" tIns="17150">
            <a:noAutofit/>
          </a:bodyPr>
          <a:lstStyle/>
          <a:p>
            <a:pPr indent="0" lvl="0" marL="0" marR="0" rtl="0" algn="l">
              <a:lnSpc>
                <a:spcPct val="100000"/>
              </a:lnSpc>
              <a:spcBef>
                <a:spcPts val="0"/>
              </a:spcBef>
              <a:spcAft>
                <a:spcPts val="0"/>
              </a:spcAft>
              <a:buClr>
                <a:srgbClr val="000000"/>
              </a:buClr>
              <a:buFont typeface="Helvetica Neue"/>
              <a:buNone/>
            </a:pPr>
            <a:r>
              <a:rPr b="1" lang="en-GB" sz="3200">
                <a:latin typeface="Helvetica Neue"/>
                <a:ea typeface="Helvetica Neue"/>
                <a:cs typeface="Helvetica Neue"/>
                <a:sym typeface="Helvetica Neue"/>
              </a:rPr>
              <a:t>Anika Henke</a:t>
            </a:r>
            <a:endParaRPr b="1" i="0" sz="3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Senior Accessibility Specialist</a:t>
            </a:r>
            <a:br>
              <a:rPr b="0" i="0" lang="en-GB" sz="3200" u="none" cap="none" strike="noStrike">
                <a:solidFill>
                  <a:srgbClr val="000000"/>
                </a:solidFill>
                <a:latin typeface="Helvetica Neue"/>
                <a:ea typeface="Helvetica Neue"/>
                <a:cs typeface="Helvetica Neue"/>
                <a:sym typeface="Helvetica Neue"/>
              </a:rPr>
            </a:br>
            <a:r>
              <a:rPr b="1" lang="en-GB" sz="3200">
                <a:latin typeface="Helvetica Neue"/>
                <a:ea typeface="Helvetica Neue"/>
                <a:cs typeface="Helvetica Neue"/>
                <a:sym typeface="Helvetica Neue"/>
              </a:rPr>
              <a:t>Viktoria Westphalen</a:t>
            </a:r>
            <a:br>
              <a:rPr b="1"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Accessibility Support Officer</a:t>
            </a: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Central Digital and Data Office</a:t>
            </a:r>
            <a:br>
              <a:rPr b="0" i="0" lang="en-GB" sz="3200" u="none" cap="none" strike="noStrike">
                <a:solidFill>
                  <a:srgbClr val="000000"/>
                </a:solidFill>
                <a:latin typeface="Helvetica Neue"/>
                <a:ea typeface="Helvetica Neue"/>
                <a:cs typeface="Helvetica Neue"/>
                <a:sym typeface="Helvetica Neue"/>
              </a:rPr>
            </a:br>
            <a:endParaRPr sz="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04" name="Shape 204"/>
        <p:cNvGrpSpPr/>
        <p:nvPr/>
      </p:nvGrpSpPr>
      <p:grpSpPr>
        <a:xfrm>
          <a:off x="0" y="0"/>
          <a:ext cx="0" cy="0"/>
          <a:chOff x="0" y="0"/>
          <a:chExt cx="0" cy="0"/>
        </a:xfrm>
      </p:grpSpPr>
      <p:pic>
        <p:nvPicPr>
          <p:cNvPr descr="Screenshot of https://www.gov.uk/service-manual/helping-people-to-use-your-service/making-your-service-accessible-an-introduction" id="205" name="Google Shape;205;p37" title="Making your service accessible: an introduction"/>
          <p:cNvPicPr preferRelativeResize="0"/>
          <p:nvPr/>
        </p:nvPicPr>
        <p:blipFill>
          <a:blip r:embed="rId3">
            <a:alphaModFix/>
          </a:blip>
          <a:stretch>
            <a:fillRect/>
          </a:stretch>
        </p:blipFill>
        <p:spPr>
          <a:xfrm>
            <a:off x="0" y="-2553"/>
            <a:ext cx="9143998" cy="51486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09" name="Shape 209"/>
        <p:cNvGrpSpPr/>
        <p:nvPr/>
      </p:nvGrpSpPr>
      <p:grpSpPr>
        <a:xfrm>
          <a:off x="0" y="0"/>
          <a:ext cx="0" cy="0"/>
          <a:chOff x="0" y="0"/>
          <a:chExt cx="0" cy="0"/>
        </a:xfrm>
      </p:grpSpPr>
      <p:pic>
        <p:nvPicPr>
          <p:cNvPr descr="To meet government accessibility requirements, digital services must:&#10;&#10;* meet level AA of the Web Content Accessibility Guidelines (WCAG 2.1) as a minimum&#10;* work on the most commonly used assistive technologies - including screen magnifiers, screen readers and speech recognition tools&#10;* include disabled people in user research&#10;* have an accessibility statement that explains how accessible the service is - you need to publish this when the service moves into public beta" id="210" name="Google Shape;210;p38" title="Meeting government accessibility requirements"/>
          <p:cNvPicPr preferRelativeResize="0"/>
          <p:nvPr/>
        </p:nvPicPr>
        <p:blipFill>
          <a:blip r:embed="rId3">
            <a:alphaModFix/>
          </a:blip>
          <a:stretch>
            <a:fillRect/>
          </a:stretch>
        </p:blipFill>
        <p:spPr>
          <a:xfrm>
            <a:off x="152400" y="152400"/>
            <a:ext cx="8839200" cy="41905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14" name="Shape 214"/>
        <p:cNvGrpSpPr/>
        <p:nvPr/>
      </p:nvGrpSpPr>
      <p:grpSpPr>
        <a:xfrm>
          <a:off x="0" y="0"/>
          <a:ext cx="0" cy="0"/>
          <a:chOff x="0" y="0"/>
          <a:chExt cx="0" cy="0"/>
        </a:xfrm>
      </p:grpSpPr>
      <p:sp>
        <p:nvSpPr>
          <p:cNvPr id="215" name="Google Shape;215;p39"/>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Accessibility = having no barriers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Assisted digital = getting support to use a service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Service assessments include both</a:t>
            </a:r>
            <a:endParaRPr sz="3200">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0"/>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Accessibility numbers</a:t>
            </a:r>
            <a:endParaRPr sz="7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1"/>
          <p:cNvSpPr txBox="1"/>
          <p:nvPr/>
        </p:nvSpPr>
        <p:spPr>
          <a:xfrm>
            <a:off x="447250" y="270025"/>
            <a:ext cx="71562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2"/>
                </a:solidFill>
              </a:rPr>
              <a:t>Activity </a:t>
            </a:r>
            <a:endParaRPr sz="2400">
              <a:solidFill>
                <a:schemeClr val="lt2"/>
              </a:solidFill>
            </a:endParaRPr>
          </a:p>
        </p:txBody>
      </p:sp>
      <p:sp>
        <p:nvSpPr>
          <p:cNvPr id="226" name="Google Shape;226;p41"/>
          <p:cNvSpPr txBox="1"/>
          <p:nvPr/>
        </p:nvSpPr>
        <p:spPr>
          <a:xfrm>
            <a:off x="508500" y="660400"/>
            <a:ext cx="8127000" cy="4482900"/>
          </a:xfrm>
          <a:prstGeom prst="rect">
            <a:avLst/>
          </a:prstGeom>
          <a:noFill/>
          <a:ln>
            <a:noFill/>
          </a:ln>
        </p:spPr>
        <p:txBody>
          <a:bodyPr anchorCtr="0" anchor="ctr" bIns="20575" lIns="20575" spcFirstLastPara="1" rIns="20575" wrap="square" tIns="20575">
            <a:noAutofit/>
          </a:bodyPr>
          <a:lstStyle/>
          <a:p>
            <a:pPr indent="0" lvl="0" marL="0" rtl="0" algn="l">
              <a:spcBef>
                <a:spcPts val="0"/>
              </a:spcBef>
              <a:spcAft>
                <a:spcPts val="0"/>
              </a:spcAft>
              <a:buNone/>
            </a:pPr>
            <a:r>
              <a:rPr b="1" lang="en-GB" sz="3200">
                <a:solidFill>
                  <a:schemeClr val="lt1"/>
                </a:solidFill>
                <a:latin typeface="Helvetica Neue"/>
                <a:ea typeface="Helvetica Neue"/>
                <a:cs typeface="Helvetica Neue"/>
                <a:sym typeface="Helvetica Neue"/>
              </a:rPr>
              <a:t>Accessibility numbers quiz</a:t>
            </a:r>
            <a:endParaRPr b="1"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Answer the multiple choice questions in the poll or on a piece of paper or in a document</a:t>
            </a:r>
            <a:br>
              <a:rPr lang="en-GB" sz="3200">
                <a:solidFill>
                  <a:schemeClr val="lt1"/>
                </a:solidFill>
                <a:latin typeface="Helvetica Neue"/>
                <a:ea typeface="Helvetica Neue"/>
                <a:cs typeface="Helvetica Neue"/>
                <a:sym typeface="Helvetica Neue"/>
              </a:rPr>
            </a:br>
            <a:r>
              <a:rPr lang="en-GB" sz="3200">
                <a:solidFill>
                  <a:schemeClr val="lt1"/>
                </a:solidFill>
                <a:latin typeface="Helvetica Neue"/>
                <a:ea typeface="Helvetica Neue"/>
                <a:cs typeface="Helvetica Neue"/>
                <a:sym typeface="Helvetica Neue"/>
              </a:rPr>
              <a:t>Tip: The population of the UK is 65.6 million</a:t>
            </a:r>
            <a:endParaRPr sz="3200">
              <a:solidFill>
                <a:schemeClr val="lt1"/>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30" name="Shape 230"/>
        <p:cNvGrpSpPr/>
        <p:nvPr/>
      </p:nvGrpSpPr>
      <p:grpSpPr>
        <a:xfrm>
          <a:off x="0" y="0"/>
          <a:ext cx="0" cy="0"/>
          <a:chOff x="0" y="0"/>
          <a:chExt cx="0" cy="0"/>
        </a:xfrm>
      </p:grpSpPr>
      <p:sp>
        <p:nvSpPr>
          <p:cNvPr id="231" name="Google Shape;231;p42"/>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None/>
            </a:pPr>
            <a:r>
              <a:rPr lang="en-GB" sz="3200">
                <a:latin typeface="Helvetica Neue"/>
                <a:ea typeface="Helvetica Neue"/>
                <a:cs typeface="Helvetica Neue"/>
                <a:sym typeface="Helvetica Neue"/>
              </a:rPr>
              <a:t>1. How many people in the UK are sight impaired or severely sight impaired?</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 120,000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360,000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520,000</a:t>
            </a:r>
            <a:endParaRPr sz="3200">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35" name="Shape 235"/>
        <p:cNvGrpSpPr/>
        <p:nvPr/>
      </p:nvGrpSpPr>
      <p:grpSpPr>
        <a:xfrm>
          <a:off x="0" y="0"/>
          <a:ext cx="0" cy="0"/>
          <a:chOff x="0" y="0"/>
          <a:chExt cx="0" cy="0"/>
        </a:xfrm>
      </p:grpSpPr>
      <p:sp>
        <p:nvSpPr>
          <p:cNvPr id="236" name="Google Shape;236;p43"/>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2. </a:t>
            </a:r>
            <a:r>
              <a:rPr lang="en-GB" sz="3200">
                <a:latin typeface="Helvetica Neue"/>
                <a:ea typeface="Helvetica Neue"/>
                <a:cs typeface="Helvetica Neue"/>
                <a:sym typeface="Helvetica Neue"/>
              </a:rPr>
              <a:t>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live with sight loss?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800,000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Over 1.5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Over 2 million</a:t>
            </a:r>
            <a:endParaRPr sz="3200">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40" name="Shape 240"/>
        <p:cNvGrpSpPr/>
        <p:nvPr/>
      </p:nvGrpSpPr>
      <p:grpSpPr>
        <a:xfrm>
          <a:off x="0" y="0"/>
          <a:ext cx="0" cy="0"/>
          <a:chOff x="0" y="0"/>
          <a:chExt cx="0" cy="0"/>
        </a:xfrm>
      </p:grpSpPr>
      <p:sp>
        <p:nvSpPr>
          <p:cNvPr id="241" name="Google Shape;241;p4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3.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have hearing loss?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a:t>
            </a:r>
            <a:r>
              <a:rPr lang="en-GB" sz="3200">
                <a:latin typeface="Helvetica Neue"/>
                <a:ea typeface="Helvetica Neue"/>
                <a:cs typeface="Helvetica Neue"/>
                <a:sym typeface="Helvetica Neue"/>
              </a:rPr>
              <a:t>3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7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11 million</a:t>
            </a:r>
            <a:endParaRPr sz="3200">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45" name="Shape 245"/>
        <p:cNvGrpSpPr/>
        <p:nvPr/>
      </p:nvGrpSpPr>
      <p:grpSpPr>
        <a:xfrm>
          <a:off x="0" y="0"/>
          <a:ext cx="0" cy="0"/>
          <a:chOff x="0" y="0"/>
          <a:chExt cx="0" cy="0"/>
        </a:xfrm>
      </p:grpSpPr>
      <p:sp>
        <p:nvSpPr>
          <p:cNvPr id="246" name="Google Shape;246;p4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4.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have severe or profound hearing loss?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900,000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1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2 million</a:t>
            </a:r>
            <a:endParaRPr sz="3200">
              <a:latin typeface="Helvetica Neue"/>
              <a:ea typeface="Helvetica Neue"/>
              <a:cs typeface="Helvetica Neue"/>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50" name="Shape 250"/>
        <p:cNvGrpSpPr/>
        <p:nvPr/>
      </p:nvGrpSpPr>
      <p:grpSpPr>
        <a:xfrm>
          <a:off x="0" y="0"/>
          <a:ext cx="0" cy="0"/>
          <a:chOff x="0" y="0"/>
          <a:chExt cx="0" cy="0"/>
        </a:xfrm>
      </p:grpSpPr>
      <p:sp>
        <p:nvSpPr>
          <p:cNvPr id="251" name="Google Shape;251;p4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5.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are deafblind?</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rtl="0" algn="l">
              <a:spcBef>
                <a:spcPts val="0"/>
              </a:spcBef>
              <a:spcAft>
                <a:spcPts val="0"/>
              </a:spcAft>
              <a:buNone/>
            </a:pPr>
            <a:r>
              <a:rPr lang="en-GB" sz="3200">
                <a:latin typeface="Helvetica Neue"/>
                <a:ea typeface="Helvetica Neue"/>
                <a:cs typeface="Helvetica Neue"/>
                <a:sym typeface="Helvetica Neue"/>
              </a:rPr>
              <a:t>a) 70,000</a:t>
            </a:r>
            <a:endParaRPr sz="3200">
              <a:latin typeface="Helvetica Neue"/>
              <a:ea typeface="Helvetica Neue"/>
              <a:cs typeface="Helvetica Neue"/>
              <a:sym typeface="Helvetica Neue"/>
            </a:endParaRPr>
          </a:p>
          <a:p>
            <a:pPr indent="0" lvl="0" marL="0" rtl="0" algn="l">
              <a:spcBef>
                <a:spcPts val="0"/>
              </a:spcBef>
              <a:spcAft>
                <a:spcPts val="0"/>
              </a:spcAft>
              <a:buNone/>
            </a:pPr>
            <a:r>
              <a:rPr lang="en-GB" sz="3200">
                <a:latin typeface="Helvetica Neue"/>
                <a:ea typeface="Helvetica Neue"/>
                <a:cs typeface="Helvetica Neue"/>
                <a:sym typeface="Helvetica Neue"/>
              </a:rPr>
              <a:t>b) 140,000</a:t>
            </a:r>
            <a:endParaRPr b="1"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390,000</a:t>
            </a:r>
            <a:endParaRPr sz="3200">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6" name="Shape 36"/>
        <p:cNvGrpSpPr/>
        <p:nvPr/>
      </p:nvGrpSpPr>
      <p:grpSpPr>
        <a:xfrm>
          <a:off x="0" y="0"/>
          <a:ext cx="0" cy="0"/>
          <a:chOff x="0" y="0"/>
          <a:chExt cx="0" cy="0"/>
        </a:xfrm>
      </p:grpSpPr>
      <p:sp>
        <p:nvSpPr>
          <p:cNvPr id="37" name="Google Shape;37;p1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definition of “digital accessibility”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Why accessibility matters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The principles of accessibility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process for achieving accessibility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Resources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Q&amp;A</a:t>
            </a:r>
            <a:endParaRPr sz="3200">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55" name="Shape 255"/>
        <p:cNvGrpSpPr/>
        <p:nvPr/>
      </p:nvGrpSpPr>
      <p:grpSpPr>
        <a:xfrm>
          <a:off x="0" y="0"/>
          <a:ext cx="0" cy="0"/>
          <a:chOff x="0" y="0"/>
          <a:chExt cx="0" cy="0"/>
        </a:xfrm>
      </p:grpSpPr>
      <p:sp>
        <p:nvSpPr>
          <p:cNvPr id="256" name="Google Shape;256;p47"/>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6. What percentage of the UK population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are dyslexic?</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5%</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10%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20%</a:t>
            </a:r>
            <a:endParaRPr sz="3200">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60" name="Shape 260"/>
        <p:cNvGrpSpPr/>
        <p:nvPr/>
      </p:nvGrpSpPr>
      <p:grpSpPr>
        <a:xfrm>
          <a:off x="0" y="0"/>
          <a:ext cx="0" cy="0"/>
          <a:chOff x="0" y="0"/>
          <a:chExt cx="0" cy="0"/>
        </a:xfrm>
      </p:grpSpPr>
      <p:sp>
        <p:nvSpPr>
          <p:cNvPr id="261" name="Google Shape;261;p48"/>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7.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are autistic?</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 100,000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400,000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700,000</a:t>
            </a:r>
            <a:endParaRPr sz="3200">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65" name="Shape 265"/>
        <p:cNvGrpSpPr/>
        <p:nvPr/>
      </p:nvGrpSpPr>
      <p:grpSpPr>
        <a:xfrm>
          <a:off x="0" y="0"/>
          <a:ext cx="0" cy="0"/>
          <a:chOff x="0" y="0"/>
          <a:chExt cx="0" cy="0"/>
        </a:xfrm>
      </p:grpSpPr>
      <p:sp>
        <p:nvSpPr>
          <p:cNvPr id="266" name="Google Shape;266;p49"/>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8.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use a wheelchair?</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1.2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2.3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4.1 million</a:t>
            </a:r>
            <a:endParaRPr sz="3200">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70" name="Shape 270"/>
        <p:cNvGrpSpPr/>
        <p:nvPr/>
      </p:nvGrpSpPr>
      <p:grpSpPr>
        <a:xfrm>
          <a:off x="0" y="0"/>
          <a:ext cx="0" cy="0"/>
          <a:chOff x="0" y="0"/>
          <a:chExt cx="0" cy="0"/>
        </a:xfrm>
      </p:grpSpPr>
      <p:sp>
        <p:nvSpPr>
          <p:cNvPr id="271" name="Google Shape;271;p50"/>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9.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experience poor mental health each year?</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 6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11 million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16 million</a:t>
            </a:r>
            <a:endParaRPr sz="3200">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75" name="Shape 275"/>
        <p:cNvGrpSpPr/>
        <p:nvPr/>
      </p:nvGrpSpPr>
      <p:grpSpPr>
        <a:xfrm>
          <a:off x="0" y="0"/>
          <a:ext cx="0" cy="0"/>
          <a:chOff x="0" y="0"/>
          <a:chExt cx="0" cy="0"/>
        </a:xfrm>
      </p:grpSpPr>
      <p:sp>
        <p:nvSpPr>
          <p:cNvPr id="276" name="Google Shape;276;p5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10. What percentage of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aged 65 years and over have a disability?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 18%</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36%</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54%</a:t>
            </a:r>
            <a:endParaRPr sz="3200">
              <a:latin typeface="Helvetica Neue"/>
              <a:ea typeface="Helvetica Neue"/>
              <a:cs typeface="Helvetica Neue"/>
              <a:sym typeface="Helvetica Neu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80" name="Shape 280"/>
        <p:cNvGrpSpPr/>
        <p:nvPr/>
      </p:nvGrpSpPr>
      <p:grpSpPr>
        <a:xfrm>
          <a:off x="0" y="0"/>
          <a:ext cx="0" cy="0"/>
          <a:chOff x="0" y="0"/>
          <a:chExt cx="0" cy="0"/>
        </a:xfrm>
      </p:grpSpPr>
      <p:sp>
        <p:nvSpPr>
          <p:cNvPr id="281" name="Google Shape;281;p52"/>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None/>
            </a:pPr>
            <a:r>
              <a:rPr lang="en-GB" sz="3200">
                <a:latin typeface="Helvetica Neue"/>
                <a:ea typeface="Helvetica Neue"/>
                <a:cs typeface="Helvetica Neue"/>
                <a:sym typeface="Helvetica Neue"/>
              </a:rPr>
              <a:t>1. How many people in the UK are sight impaired or severely sight impaired?</a:t>
            </a:r>
            <a:endParaRPr sz="3200">
              <a:latin typeface="Helvetica Neue"/>
              <a:ea typeface="Helvetica Neue"/>
              <a:cs typeface="Helvetica Neue"/>
              <a:sym typeface="Helvetica Neue"/>
            </a:endParaRPr>
          </a:p>
          <a:p>
            <a:pPr indent="0" lvl="0" marL="0" rtl="0" algn="l">
              <a:spcBef>
                <a:spcPts val="0"/>
              </a:spcBef>
              <a:spcAft>
                <a:spcPts val="0"/>
              </a:spcAft>
              <a:buNone/>
            </a:pPr>
            <a:r>
              <a:t/>
            </a:r>
            <a:endParaRPr sz="3200">
              <a:latin typeface="Helvetica Neue"/>
              <a:ea typeface="Helvetica Neue"/>
              <a:cs typeface="Helvetica Neue"/>
              <a:sym typeface="Helvetica Neue"/>
            </a:endParaRPr>
          </a:p>
          <a:p>
            <a:pPr indent="0" lvl="0" marL="0" rtl="0" algn="l">
              <a:spcBef>
                <a:spcPts val="0"/>
              </a:spcBef>
              <a:spcAft>
                <a:spcPts val="0"/>
              </a:spcAft>
              <a:buClr>
                <a:srgbClr val="000000"/>
              </a:buClr>
              <a:buFont typeface="Helvetica Neue"/>
              <a:buNone/>
            </a:pPr>
            <a:r>
              <a:t/>
            </a:r>
            <a:endParaRPr sz="3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GB" sz="3200">
                <a:latin typeface="Helvetica Neue"/>
                <a:ea typeface="Helvetica Neue"/>
                <a:cs typeface="Helvetica Neue"/>
                <a:sym typeface="Helvetica Neue"/>
              </a:rPr>
              <a:t>b) 360,000</a:t>
            </a:r>
            <a:endParaRPr sz="3200">
              <a:latin typeface="Helvetica Neue"/>
              <a:ea typeface="Helvetica Neue"/>
              <a:cs typeface="Helvetica Neue"/>
              <a:sym typeface="Helvetica Neue"/>
            </a:endParaRPr>
          </a:p>
          <a:p>
            <a:pPr indent="0" lvl="0" marL="0" rtl="0" algn="l">
              <a:spcBef>
                <a:spcPts val="0"/>
              </a:spcBef>
              <a:spcAft>
                <a:spcPts val="0"/>
              </a:spcAft>
              <a:buNone/>
            </a:pPr>
            <a:r>
              <a:t/>
            </a:r>
            <a:endParaRPr sz="3200">
              <a:solidFill>
                <a:schemeClr val="dk1"/>
              </a:solidFill>
              <a:latin typeface="Helvetica Neue"/>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85" name="Shape 285"/>
        <p:cNvGrpSpPr/>
        <p:nvPr/>
      </p:nvGrpSpPr>
      <p:grpSpPr>
        <a:xfrm>
          <a:off x="0" y="0"/>
          <a:ext cx="0" cy="0"/>
          <a:chOff x="0" y="0"/>
          <a:chExt cx="0" cy="0"/>
        </a:xfrm>
      </p:grpSpPr>
      <p:sp>
        <p:nvSpPr>
          <p:cNvPr id="286" name="Google Shape;286;p53"/>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None/>
            </a:pPr>
            <a:r>
              <a:rPr lang="en-GB" sz="3200">
                <a:latin typeface="Helvetica Neue"/>
                <a:ea typeface="Helvetica Neue"/>
                <a:cs typeface="Helvetica Neue"/>
                <a:sym typeface="Helvetica Neue"/>
              </a:rPr>
              <a:t>2. </a:t>
            </a:r>
            <a:r>
              <a:rPr lang="en-GB" sz="3200">
                <a:latin typeface="Helvetica Neue"/>
                <a:ea typeface="Helvetica Neue"/>
                <a:cs typeface="Helvetica Neue"/>
                <a:sym typeface="Helvetica Neue"/>
              </a:rPr>
              <a:t>How many people in the UK</a:t>
            </a:r>
            <a:endParaRPr sz="3200">
              <a:latin typeface="Helvetica Neue"/>
              <a:ea typeface="Helvetica Neue"/>
              <a:cs typeface="Helvetica Neue"/>
              <a:sym typeface="Helvetica Neue"/>
            </a:endParaRPr>
          </a:p>
          <a:p>
            <a:pPr indent="0" lvl="0" marL="0" rtl="0" algn="l">
              <a:spcBef>
                <a:spcPts val="0"/>
              </a:spcBef>
              <a:spcAft>
                <a:spcPts val="0"/>
              </a:spcAft>
              <a:buNone/>
            </a:pPr>
            <a:r>
              <a:rPr lang="en-GB" sz="3200">
                <a:latin typeface="Helvetica Neue"/>
                <a:ea typeface="Helvetica Neue"/>
                <a:cs typeface="Helvetica Neue"/>
                <a:sym typeface="Helvetica Neue"/>
              </a:rPr>
              <a:t>live with sight loss?</a:t>
            </a:r>
            <a:endParaRPr sz="3200">
              <a:latin typeface="Helvetica Neue"/>
              <a:ea typeface="Helvetica Neue"/>
              <a:cs typeface="Helvetica Neue"/>
              <a:sym typeface="Helvetica Neue"/>
            </a:endParaRPr>
          </a:p>
          <a:p>
            <a:pPr indent="0" lvl="0" marL="0" rtl="0" algn="l">
              <a:spcBef>
                <a:spcPts val="0"/>
              </a:spcBef>
              <a:spcAft>
                <a:spcPts val="0"/>
              </a:spcAft>
              <a:buNone/>
            </a:pPr>
            <a:r>
              <a:t/>
            </a:r>
            <a:endParaRPr sz="3200">
              <a:latin typeface="Helvetica Neue"/>
              <a:ea typeface="Helvetica Neue"/>
              <a:cs typeface="Helvetica Neue"/>
              <a:sym typeface="Helvetica Neue"/>
            </a:endParaRPr>
          </a:p>
          <a:p>
            <a:pPr indent="0" lvl="0" marL="0" rtl="0" algn="l">
              <a:spcBef>
                <a:spcPts val="0"/>
              </a:spcBef>
              <a:spcAft>
                <a:spcPts val="0"/>
              </a:spcAft>
              <a:buNone/>
            </a:pPr>
            <a:r>
              <a:t/>
            </a:r>
            <a:endParaRPr sz="3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3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GB" sz="3200">
                <a:latin typeface="Helvetica Neue"/>
                <a:ea typeface="Helvetica Neue"/>
                <a:cs typeface="Helvetica Neue"/>
                <a:sym typeface="Helvetica Neue"/>
              </a:rPr>
              <a:t>c) Over 2 million (about 1 in 30 people)</a:t>
            </a:r>
            <a:endParaRPr sz="3200">
              <a:latin typeface="Helvetica Neue"/>
              <a:ea typeface="Helvetica Neue"/>
              <a:cs typeface="Helvetica Neue"/>
              <a:sym typeface="Helvetica Neu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90" name="Shape 290"/>
        <p:cNvGrpSpPr/>
        <p:nvPr/>
      </p:nvGrpSpPr>
      <p:grpSpPr>
        <a:xfrm>
          <a:off x="0" y="0"/>
          <a:ext cx="0" cy="0"/>
          <a:chOff x="0" y="0"/>
          <a:chExt cx="0" cy="0"/>
        </a:xfrm>
      </p:grpSpPr>
      <p:sp>
        <p:nvSpPr>
          <p:cNvPr id="291" name="Google Shape;291;p5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3.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have hearing loss?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11 million</a:t>
            </a:r>
            <a:endParaRPr sz="3200">
              <a:latin typeface="Helvetica Neue"/>
              <a:ea typeface="Helvetica Neue"/>
              <a:cs typeface="Helvetica Neue"/>
              <a:sym typeface="Helvetica Neu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95" name="Shape 295"/>
        <p:cNvGrpSpPr/>
        <p:nvPr/>
      </p:nvGrpSpPr>
      <p:grpSpPr>
        <a:xfrm>
          <a:off x="0" y="0"/>
          <a:ext cx="0" cy="0"/>
          <a:chOff x="0" y="0"/>
          <a:chExt cx="0" cy="0"/>
        </a:xfrm>
      </p:grpSpPr>
      <p:sp>
        <p:nvSpPr>
          <p:cNvPr id="296" name="Google Shape;296;p5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4.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have severe or profound hearing loss?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900,000</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00" name="Shape 300"/>
        <p:cNvGrpSpPr/>
        <p:nvPr/>
      </p:nvGrpSpPr>
      <p:grpSpPr>
        <a:xfrm>
          <a:off x="0" y="0"/>
          <a:ext cx="0" cy="0"/>
          <a:chOff x="0" y="0"/>
          <a:chExt cx="0" cy="0"/>
        </a:xfrm>
      </p:grpSpPr>
      <p:sp>
        <p:nvSpPr>
          <p:cNvPr id="301" name="Google Shape;301;p5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5.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are deafblind?</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390,000</a:t>
            </a:r>
            <a:endParaRPr sz="3200">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12"/>
          <p:cNvSpPr txBox="1"/>
          <p:nvPr/>
        </p:nvSpPr>
        <p:spPr>
          <a:xfrm>
            <a:off x="447250" y="270025"/>
            <a:ext cx="71562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2"/>
                </a:solidFill>
              </a:rPr>
              <a:t>Activity </a:t>
            </a:r>
            <a:endParaRPr sz="2400">
              <a:solidFill>
                <a:schemeClr val="lt2"/>
              </a:solidFill>
            </a:endParaRPr>
          </a:p>
        </p:txBody>
      </p:sp>
      <p:sp>
        <p:nvSpPr>
          <p:cNvPr id="43" name="Google Shape;43;p12"/>
          <p:cNvSpPr txBox="1"/>
          <p:nvPr/>
        </p:nvSpPr>
        <p:spPr>
          <a:xfrm>
            <a:off x="508500" y="660400"/>
            <a:ext cx="8127000" cy="4482900"/>
          </a:xfrm>
          <a:prstGeom prst="rect">
            <a:avLst/>
          </a:prstGeom>
          <a:noFill/>
          <a:ln>
            <a:noFill/>
          </a:ln>
        </p:spPr>
        <p:txBody>
          <a:bodyPr anchorCtr="0" anchor="ctr" bIns="20575" lIns="20575" spcFirstLastPara="1" rIns="20575" wrap="square" tIns="20575">
            <a:noAutofit/>
          </a:bodyPr>
          <a:lstStyle/>
          <a:p>
            <a:pPr indent="0" lvl="0" marL="0" rtl="0" algn="l">
              <a:spcBef>
                <a:spcPts val="0"/>
              </a:spcBef>
              <a:spcAft>
                <a:spcPts val="0"/>
              </a:spcAft>
              <a:buClr>
                <a:schemeClr val="dk1"/>
              </a:buClr>
              <a:buSzPts val="1100"/>
              <a:buFont typeface="Arial"/>
              <a:buNone/>
            </a:pPr>
            <a:r>
              <a:rPr b="1" lang="en-GB" sz="3200">
                <a:solidFill>
                  <a:schemeClr val="lt1"/>
                </a:solidFill>
                <a:latin typeface="Helvetica Neue"/>
                <a:ea typeface="Helvetica Neue"/>
                <a:cs typeface="Helvetica Neue"/>
                <a:sym typeface="Helvetica Neue"/>
              </a:rPr>
              <a:t>What are your accessibility challenges?  </a:t>
            </a:r>
            <a:endParaRPr b="1" sz="32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GB" sz="3200">
                <a:solidFill>
                  <a:schemeClr val="lt1"/>
                </a:solidFill>
                <a:latin typeface="Helvetica Neue"/>
                <a:ea typeface="Helvetica Neue"/>
                <a:cs typeface="Helvetica Neue"/>
                <a:sym typeface="Helvetica Neue"/>
              </a:rPr>
              <a:t>Individually, write in the chat</a:t>
            </a:r>
            <a:endParaRPr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GB" sz="3200">
                <a:solidFill>
                  <a:schemeClr val="lt1"/>
                </a:solidFill>
                <a:latin typeface="Helvetica Neue"/>
                <a:ea typeface="Helvetica Neue"/>
                <a:cs typeface="Helvetica Neue"/>
                <a:sym typeface="Helvetica Neue"/>
              </a:rPr>
              <a:t>[3 mins]</a:t>
            </a:r>
            <a:endParaRPr sz="3200">
              <a:solidFill>
                <a:schemeClr val="lt1"/>
              </a:solidFill>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05" name="Shape 305"/>
        <p:cNvGrpSpPr/>
        <p:nvPr/>
      </p:nvGrpSpPr>
      <p:grpSpPr>
        <a:xfrm>
          <a:off x="0" y="0"/>
          <a:ext cx="0" cy="0"/>
          <a:chOff x="0" y="0"/>
          <a:chExt cx="0" cy="0"/>
        </a:xfrm>
      </p:grpSpPr>
      <p:sp>
        <p:nvSpPr>
          <p:cNvPr id="306" name="Google Shape;306;p57"/>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6. What percentage of the UK population</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are dyslexic?</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 10% (</a:t>
            </a:r>
            <a:r>
              <a:rPr lang="en-GB" sz="3200">
                <a:latin typeface="Helvetica Neue"/>
                <a:ea typeface="Helvetica Neue"/>
                <a:cs typeface="Helvetica Neue"/>
                <a:sym typeface="Helvetica Neue"/>
              </a:rPr>
              <a:t>6.4 million people</a:t>
            </a:r>
            <a:r>
              <a:rPr lang="en-GB" sz="3200">
                <a:latin typeface="Helvetica Neue"/>
                <a:ea typeface="Helvetica Neue"/>
                <a:cs typeface="Helvetica Neue"/>
                <a:sym typeface="Helvetica Neue"/>
              </a:rPr>
              <a:t>)</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10" name="Shape 310"/>
        <p:cNvGrpSpPr/>
        <p:nvPr/>
      </p:nvGrpSpPr>
      <p:grpSpPr>
        <a:xfrm>
          <a:off x="0" y="0"/>
          <a:ext cx="0" cy="0"/>
          <a:chOff x="0" y="0"/>
          <a:chExt cx="0" cy="0"/>
        </a:xfrm>
      </p:grpSpPr>
      <p:sp>
        <p:nvSpPr>
          <p:cNvPr id="311" name="Google Shape;311;p58"/>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7.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are autistic?</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700,000</a:t>
            </a:r>
            <a:endParaRPr sz="3200">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15" name="Shape 315"/>
        <p:cNvGrpSpPr/>
        <p:nvPr/>
      </p:nvGrpSpPr>
      <p:grpSpPr>
        <a:xfrm>
          <a:off x="0" y="0"/>
          <a:ext cx="0" cy="0"/>
          <a:chOff x="0" y="0"/>
          <a:chExt cx="0" cy="0"/>
        </a:xfrm>
      </p:grpSpPr>
      <p:sp>
        <p:nvSpPr>
          <p:cNvPr id="316" name="Google Shape;316;p59"/>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8.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use a wheelchair?</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1.2 million (less than 8%)</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20" name="Shape 320"/>
        <p:cNvGrpSpPr/>
        <p:nvPr/>
      </p:nvGrpSpPr>
      <p:grpSpPr>
        <a:xfrm>
          <a:off x="0" y="0"/>
          <a:ext cx="0" cy="0"/>
          <a:chOff x="0" y="0"/>
          <a:chExt cx="0" cy="0"/>
        </a:xfrm>
      </p:grpSpPr>
      <p:sp>
        <p:nvSpPr>
          <p:cNvPr id="321" name="Google Shape;321;p60"/>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9. How many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experience poor mental health each year?</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16 million (1 in 4 people)</a:t>
            </a:r>
            <a:endParaRPr sz="3200">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25" name="Shape 325"/>
        <p:cNvGrpSpPr/>
        <p:nvPr/>
      </p:nvGrpSpPr>
      <p:grpSpPr>
        <a:xfrm>
          <a:off x="0" y="0"/>
          <a:ext cx="0" cy="0"/>
          <a:chOff x="0" y="0"/>
          <a:chExt cx="0" cy="0"/>
        </a:xfrm>
      </p:grpSpPr>
      <p:sp>
        <p:nvSpPr>
          <p:cNvPr id="326" name="Google Shape;326;p6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10. What percentage of people in the UK</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aged 65 years and over have a disability?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c) 54%</a:t>
            </a:r>
            <a:endParaRPr sz="3200">
              <a:latin typeface="Helvetica Neue"/>
              <a:ea typeface="Helvetica Neue"/>
              <a:cs typeface="Helvetica Neue"/>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BEBEB"/>
        </a:solidFill>
      </p:bgPr>
    </p:bg>
    <p:spTree>
      <p:nvGrpSpPr>
        <p:cNvPr id="330" name="Shape 330"/>
        <p:cNvGrpSpPr/>
        <p:nvPr/>
      </p:nvGrpSpPr>
      <p:grpSpPr>
        <a:xfrm>
          <a:off x="0" y="0"/>
          <a:ext cx="0" cy="0"/>
          <a:chOff x="0" y="0"/>
          <a:chExt cx="0" cy="0"/>
        </a:xfrm>
      </p:grpSpPr>
      <p:sp>
        <p:nvSpPr>
          <p:cNvPr id="331" name="Google Shape;331;p62"/>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b="1" lang="en-GB" sz="3200">
                <a:latin typeface="Helvetica Neue"/>
                <a:ea typeface="Helvetica Neue"/>
                <a:cs typeface="Helvetica Neue"/>
                <a:sym typeface="Helvetica Neue"/>
              </a:rPr>
              <a:t>Ageing population</a:t>
            </a:r>
            <a:endParaRPr b="1"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12 million people of state pension age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The number of people aged 60 or over is projected to rise by over 50 percent in the next 25 years</a:t>
            </a:r>
            <a:endParaRPr sz="3200">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35" name="Shape 335"/>
        <p:cNvGrpSpPr/>
        <p:nvPr/>
      </p:nvGrpSpPr>
      <p:grpSpPr>
        <a:xfrm>
          <a:off x="0" y="0"/>
          <a:ext cx="0" cy="0"/>
          <a:chOff x="0" y="0"/>
          <a:chExt cx="0" cy="0"/>
        </a:xfrm>
      </p:grpSpPr>
      <p:sp>
        <p:nvSpPr>
          <p:cNvPr id="336" name="Google Shape;336;p63"/>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The prevalence of disability rises with age</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6% of children are disabled</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16% of working age adults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45% of adults over State Pension age</a:t>
            </a:r>
            <a:br>
              <a:rPr lang="en-GB" sz="3200">
                <a:latin typeface="Helvetica Neue"/>
                <a:ea typeface="Helvetica Neue"/>
                <a:cs typeface="Helvetica Neue"/>
                <a:sym typeface="Helvetica Neue"/>
              </a:rPr>
            </a:br>
            <a:br>
              <a:rPr lang="en-GB" sz="3200">
                <a:latin typeface="Helvetica Neue"/>
                <a:ea typeface="Helvetica Neue"/>
                <a:cs typeface="Helvetica Neue"/>
                <a:sym typeface="Helvetica Neue"/>
              </a:rPr>
            </a:br>
            <a:r>
              <a:rPr lang="en-GB" sz="3200">
                <a:latin typeface="Helvetica Neue"/>
                <a:ea typeface="Helvetica Neue"/>
                <a:cs typeface="Helvetica Neue"/>
                <a:sym typeface="Helvetica Neue"/>
              </a:rPr>
              <a:t>1 in 2 people will be disabled at some point in their lifetime</a:t>
            </a:r>
            <a:endParaRPr sz="3200">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40" name="Shape 340"/>
        <p:cNvGrpSpPr/>
        <p:nvPr/>
      </p:nvGrpSpPr>
      <p:grpSpPr>
        <a:xfrm>
          <a:off x="0" y="0"/>
          <a:ext cx="0" cy="0"/>
          <a:chOff x="0" y="0"/>
          <a:chExt cx="0" cy="0"/>
        </a:xfrm>
      </p:grpSpPr>
      <p:sp>
        <p:nvSpPr>
          <p:cNvPr id="341" name="Google Shape;341;p6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Of those Civil Servants who declared their disability status, 10</a:t>
            </a:r>
            <a:r>
              <a:rPr lang="en-GB" sz="3200">
                <a:latin typeface="Helvetica Neue"/>
                <a:ea typeface="Helvetica Neue"/>
                <a:cs typeface="Helvetica Neue"/>
                <a:sym typeface="Helvetica Neue"/>
              </a:rPr>
              <a:t>.0</a:t>
            </a:r>
            <a:r>
              <a:rPr lang="en-GB" sz="3200">
                <a:latin typeface="Helvetica Neue"/>
                <a:ea typeface="Helvetica Neue"/>
                <a:cs typeface="Helvetica Neue"/>
                <a:sym typeface="Helvetica Neue"/>
              </a:rPr>
              <a:t>% were disabled</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(ONS - Civil Service Statistics: 2018)</a:t>
            </a:r>
            <a:endParaRPr sz="3200">
              <a:latin typeface="Helvetica Neue"/>
              <a:ea typeface="Helvetica Neue"/>
              <a:cs typeface="Helvetica Neue"/>
              <a:sym typeface="Helvetica Neue"/>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45" name="Shape 345"/>
        <p:cNvGrpSpPr/>
        <p:nvPr/>
      </p:nvGrpSpPr>
      <p:grpSpPr>
        <a:xfrm>
          <a:off x="0" y="0"/>
          <a:ext cx="0" cy="0"/>
          <a:chOff x="0" y="0"/>
          <a:chExt cx="0" cy="0"/>
        </a:xfrm>
      </p:grpSpPr>
      <p:sp>
        <p:nvSpPr>
          <p:cNvPr id="346" name="Google Shape;346;p6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Everyone is different</a:t>
            </a:r>
            <a:endParaRPr sz="3200">
              <a:latin typeface="Helvetica Neue"/>
              <a:ea typeface="Helvetica Neue"/>
              <a:cs typeface="Helvetica Neue"/>
              <a:sym typeface="Helvetica Neue"/>
            </a:endParaRPr>
          </a:p>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Don’t design for the fictional average user</a:t>
            </a:r>
            <a:endParaRPr sz="3200">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66" title="Vision, Hearing, Speech, Motor, Cognitive"/>
          <p:cNvPicPr preferRelativeResize="0"/>
          <p:nvPr/>
        </p:nvPicPr>
        <p:blipFill>
          <a:blip r:embed="rId3">
            <a:alphaModFix/>
          </a:blip>
          <a:stretch>
            <a:fillRect/>
          </a:stretch>
        </p:blipFill>
        <p:spPr>
          <a:xfrm>
            <a:off x="1114193" y="0"/>
            <a:ext cx="6915606" cy="5143500"/>
          </a:xfrm>
          <a:prstGeom prst="rect">
            <a:avLst/>
          </a:prstGeom>
          <a:noFill/>
          <a:ln>
            <a:noFill/>
          </a:ln>
        </p:spPr>
      </p:pic>
      <p:sp>
        <p:nvSpPr>
          <p:cNvPr id="352" name="Google Shape;352;p66"/>
          <p:cNvSpPr txBox="1"/>
          <p:nvPr/>
        </p:nvSpPr>
        <p:spPr>
          <a:xfrm>
            <a:off x="533400" y="0"/>
            <a:ext cx="8096400" cy="998400"/>
          </a:xfrm>
          <a:prstGeom prst="rect">
            <a:avLst/>
          </a:prstGeom>
          <a:noFill/>
          <a:ln>
            <a:noFill/>
          </a:ln>
        </p:spPr>
        <p:txBody>
          <a:bodyPr anchorCtr="0" anchor="ctr" bIns="17150" lIns="17150" spcFirstLastPara="1" rIns="17150" wrap="square" tIns="17150">
            <a:noAutofit/>
          </a:bodyPr>
          <a:lstStyle/>
          <a:p>
            <a:pPr indent="0" lvl="0" marL="0" rtl="0" algn="ctr">
              <a:spcBef>
                <a:spcPts val="0"/>
              </a:spcBef>
              <a:spcAft>
                <a:spcPts val="0"/>
              </a:spcAft>
              <a:buClr>
                <a:srgbClr val="000000"/>
              </a:buClr>
              <a:buFont typeface="Helvetica Neue"/>
              <a:buNone/>
            </a:pPr>
            <a:r>
              <a:rPr lang="en-GB" sz="2400">
                <a:latin typeface="Helvetica Neue"/>
                <a:ea typeface="Helvetica Neue"/>
                <a:cs typeface="Helvetica Neue"/>
                <a:sym typeface="Helvetica Neue"/>
              </a:rPr>
              <a:t>Design for the full range of human capability</a:t>
            </a:r>
            <a:endParaRPr sz="2400">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13"/>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None/>
            </a:pPr>
            <a:r>
              <a:rPr b="1" lang="en-GB" sz="7200">
                <a:solidFill>
                  <a:srgbClr val="FFFFFF"/>
                </a:solidFill>
                <a:latin typeface="Helvetica Neue"/>
                <a:ea typeface="Helvetica Neue"/>
                <a:cs typeface="Helvetica Neue"/>
                <a:sym typeface="Helvetica Neue"/>
              </a:rPr>
              <a:t>A definition of “digital accessibility</a:t>
            </a:r>
            <a:r>
              <a:rPr b="1" lang="en-GB" sz="7200">
                <a:solidFill>
                  <a:srgbClr val="FFFFFF"/>
                </a:solidFill>
                <a:latin typeface="Helvetica Neue"/>
                <a:ea typeface="Helvetica Neue"/>
                <a:cs typeface="Helvetica Neue"/>
                <a:sym typeface="Helvetica Neue"/>
              </a:rPr>
              <a:t>”</a:t>
            </a:r>
            <a:endParaRPr b="1" sz="7200">
              <a:solidFill>
                <a:srgbClr val="FFFFFF"/>
              </a:solidFill>
              <a:latin typeface="Helvetica Neue"/>
              <a:ea typeface="Helvetica Neue"/>
              <a:cs typeface="Helvetica Neue"/>
              <a:sym typeface="Helvetica Neue"/>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67"/>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None/>
            </a:pPr>
            <a:r>
              <a:rPr b="1" lang="en-GB" sz="7200">
                <a:solidFill>
                  <a:srgbClr val="FFFFFF"/>
                </a:solidFill>
                <a:latin typeface="Helvetica Neue"/>
                <a:ea typeface="Helvetica Neue"/>
                <a:cs typeface="Helvetica Neue"/>
                <a:sym typeface="Helvetica Neue"/>
              </a:rPr>
              <a:t>The principles of accessibility</a:t>
            </a:r>
            <a:endParaRPr b="1" sz="7200">
              <a:solidFill>
                <a:srgbClr val="FFFFFF"/>
              </a:solidFill>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61" name="Shape 361"/>
        <p:cNvGrpSpPr/>
        <p:nvPr/>
      </p:nvGrpSpPr>
      <p:grpSpPr>
        <a:xfrm>
          <a:off x="0" y="0"/>
          <a:ext cx="0" cy="0"/>
          <a:chOff x="0" y="0"/>
          <a:chExt cx="0" cy="0"/>
        </a:xfrm>
      </p:grpSpPr>
      <p:sp>
        <p:nvSpPr>
          <p:cNvPr id="362" name="Google Shape;362;p68"/>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None/>
            </a:pPr>
            <a:r>
              <a:rPr b="1" lang="en-GB" sz="4800">
                <a:latin typeface="Helvetica Neue"/>
                <a:ea typeface="Helvetica Neue"/>
                <a:cs typeface="Helvetica Neue"/>
                <a:sym typeface="Helvetica Neue"/>
              </a:rPr>
              <a:t>P</a:t>
            </a:r>
            <a:r>
              <a:rPr lang="en-GB" sz="4800">
                <a:latin typeface="Helvetica Neue"/>
                <a:ea typeface="Helvetica Neue"/>
                <a:cs typeface="Helvetica Neue"/>
                <a:sym typeface="Helvetica Neue"/>
              </a:rPr>
              <a:t>erceivable</a:t>
            </a:r>
            <a:endParaRPr sz="4800">
              <a:latin typeface="Helvetica Neue"/>
              <a:ea typeface="Helvetica Neue"/>
              <a:cs typeface="Helvetica Neue"/>
              <a:sym typeface="Helvetica Neue"/>
            </a:endParaRPr>
          </a:p>
          <a:p>
            <a:pPr indent="0" lvl="0" marL="0" rtl="0" algn="l">
              <a:spcBef>
                <a:spcPts val="0"/>
              </a:spcBef>
              <a:spcAft>
                <a:spcPts val="0"/>
              </a:spcAft>
              <a:buNone/>
            </a:pPr>
            <a:r>
              <a:rPr b="1" lang="en-GB" sz="4800">
                <a:latin typeface="Helvetica Neue"/>
                <a:ea typeface="Helvetica Neue"/>
                <a:cs typeface="Helvetica Neue"/>
                <a:sym typeface="Helvetica Neue"/>
              </a:rPr>
              <a:t>O</a:t>
            </a:r>
            <a:r>
              <a:rPr lang="en-GB" sz="4800">
                <a:latin typeface="Helvetica Neue"/>
                <a:ea typeface="Helvetica Neue"/>
                <a:cs typeface="Helvetica Neue"/>
                <a:sym typeface="Helvetica Neue"/>
              </a:rPr>
              <a:t>perable</a:t>
            </a:r>
            <a:endParaRPr sz="4800">
              <a:latin typeface="Helvetica Neue"/>
              <a:ea typeface="Helvetica Neue"/>
              <a:cs typeface="Helvetica Neue"/>
              <a:sym typeface="Helvetica Neue"/>
            </a:endParaRPr>
          </a:p>
          <a:p>
            <a:pPr indent="0" lvl="0" marL="0" rtl="0" algn="l">
              <a:spcBef>
                <a:spcPts val="0"/>
              </a:spcBef>
              <a:spcAft>
                <a:spcPts val="0"/>
              </a:spcAft>
              <a:buNone/>
            </a:pPr>
            <a:r>
              <a:rPr b="1" lang="en-GB" sz="4800">
                <a:latin typeface="Helvetica Neue"/>
                <a:ea typeface="Helvetica Neue"/>
                <a:cs typeface="Helvetica Neue"/>
                <a:sym typeface="Helvetica Neue"/>
              </a:rPr>
              <a:t>U</a:t>
            </a:r>
            <a:r>
              <a:rPr lang="en-GB" sz="4800">
                <a:latin typeface="Helvetica Neue"/>
                <a:ea typeface="Helvetica Neue"/>
                <a:cs typeface="Helvetica Neue"/>
                <a:sym typeface="Helvetica Neue"/>
              </a:rPr>
              <a:t>nderstandable</a:t>
            </a:r>
            <a:endParaRPr sz="4800">
              <a:latin typeface="Helvetica Neue"/>
              <a:ea typeface="Helvetica Neue"/>
              <a:cs typeface="Helvetica Neue"/>
              <a:sym typeface="Helvetica Neue"/>
            </a:endParaRPr>
          </a:p>
          <a:p>
            <a:pPr indent="0" lvl="0" marL="0" rtl="0" algn="l">
              <a:spcBef>
                <a:spcPts val="0"/>
              </a:spcBef>
              <a:spcAft>
                <a:spcPts val="0"/>
              </a:spcAft>
              <a:buNone/>
            </a:pPr>
            <a:r>
              <a:rPr b="1" lang="en-GB" sz="4800">
                <a:latin typeface="Helvetica Neue"/>
                <a:ea typeface="Helvetica Neue"/>
                <a:cs typeface="Helvetica Neue"/>
                <a:sym typeface="Helvetica Neue"/>
              </a:rPr>
              <a:t>R</a:t>
            </a:r>
            <a:r>
              <a:rPr lang="en-GB" sz="4800">
                <a:latin typeface="Helvetica Neue"/>
                <a:ea typeface="Helvetica Neue"/>
                <a:cs typeface="Helvetica Neue"/>
                <a:sym typeface="Helvetica Neue"/>
              </a:rPr>
              <a:t>obust</a:t>
            </a:r>
            <a:endParaRPr sz="3200">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CB31"/>
        </a:solidFill>
      </p:bgPr>
    </p:bg>
    <p:spTree>
      <p:nvGrpSpPr>
        <p:cNvPr id="366" name="Shape 366"/>
        <p:cNvGrpSpPr/>
        <p:nvPr/>
      </p:nvGrpSpPr>
      <p:grpSpPr>
        <a:xfrm>
          <a:off x="0" y="0"/>
          <a:ext cx="0" cy="0"/>
          <a:chOff x="0" y="0"/>
          <a:chExt cx="0" cy="0"/>
        </a:xfrm>
      </p:grpSpPr>
      <p:pic>
        <p:nvPicPr>
          <p:cNvPr descr="Arrow from person to computer saying 'operate', arrow from computer back to person saying 'perceive', question mark above person saying 'understand', in the middle circle saying 'robust'" id="367" name="Google Shape;367;p69" title="Perceivable, Operable, Understandable, Robust"/>
          <p:cNvPicPr preferRelativeResize="0"/>
          <p:nvPr/>
        </p:nvPicPr>
        <p:blipFill>
          <a:blip r:embed="rId3">
            <a:alphaModFix/>
          </a:blip>
          <a:stretch>
            <a:fillRect/>
          </a:stretch>
        </p:blipFill>
        <p:spPr>
          <a:xfrm>
            <a:off x="1142987" y="0"/>
            <a:ext cx="6858025"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70"/>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rtl="0" algn="l">
              <a:spcBef>
                <a:spcPts val="0"/>
              </a:spcBef>
              <a:spcAft>
                <a:spcPts val="0"/>
              </a:spcAft>
              <a:buClr>
                <a:schemeClr val="lt1"/>
              </a:buClr>
              <a:buFont typeface="Helvetica Neue"/>
              <a:buNone/>
            </a:pPr>
            <a:r>
              <a:rPr b="1" lang="en-GB" sz="7200">
                <a:solidFill>
                  <a:schemeClr val="lt1"/>
                </a:solidFill>
                <a:latin typeface="Helvetica Neue"/>
                <a:ea typeface="Helvetica Neue"/>
                <a:cs typeface="Helvetica Neue"/>
                <a:sym typeface="Helvetica Neue"/>
              </a:rPr>
              <a:t>Perceivable</a:t>
            </a:r>
            <a:endParaRPr b="1" sz="7200">
              <a:solidFill>
                <a:schemeClr val="lt1"/>
              </a:solidFill>
              <a:latin typeface="Helvetica Neue"/>
              <a:ea typeface="Helvetica Neue"/>
              <a:cs typeface="Helvetica Neue"/>
              <a:sym typeface="Helvetica Neue"/>
            </a:endParaRPr>
          </a:p>
          <a:p>
            <a:pPr indent="-12700" lvl="0" marL="25400" rtl="0" algn="l">
              <a:spcBef>
                <a:spcPts val="0"/>
              </a:spcBef>
              <a:spcAft>
                <a:spcPts val="0"/>
              </a:spcAft>
              <a:buClr>
                <a:schemeClr val="lt1"/>
              </a:buClr>
              <a:buFont typeface="Helvetica Neue"/>
              <a:buNone/>
            </a:pPr>
            <a:r>
              <a:rPr lang="en-GB" sz="3600">
                <a:solidFill>
                  <a:schemeClr val="lt1"/>
                </a:solidFill>
                <a:latin typeface="Helvetica Neue"/>
                <a:ea typeface="Helvetica Neue"/>
                <a:cs typeface="Helvetica Neue"/>
                <a:sym typeface="Helvetica Neue"/>
              </a:rPr>
              <a:t>Make content and controls perceivable by all users</a:t>
            </a:r>
            <a:endParaRPr b="1" sz="7200">
              <a:solidFill>
                <a:srgbClr val="FFFFFF"/>
              </a:solidFill>
              <a:latin typeface="Helvetica Neue"/>
              <a:ea typeface="Helvetica Neue"/>
              <a:cs typeface="Helvetica Neue"/>
              <a:sym typeface="Helvetica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76" name="Shape 376"/>
        <p:cNvGrpSpPr/>
        <p:nvPr/>
      </p:nvGrpSpPr>
      <p:grpSpPr>
        <a:xfrm>
          <a:off x="0" y="0"/>
          <a:ext cx="0" cy="0"/>
          <a:chOff x="0" y="0"/>
          <a:chExt cx="0" cy="0"/>
        </a:xfrm>
      </p:grpSpPr>
      <p:sp>
        <p:nvSpPr>
          <p:cNvPr id="377" name="Google Shape;377;p71"/>
          <p:cNvSpPr txBox="1"/>
          <p:nvPr>
            <p:ph type="title"/>
          </p:nvPr>
        </p:nvSpPr>
        <p:spPr>
          <a:xfrm>
            <a:off x="514350" y="-2143"/>
            <a:ext cx="35805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Provide appropriate text alternative for images</a:t>
            </a:r>
            <a:endParaRPr sz="3200">
              <a:latin typeface="Helvetica Neue"/>
              <a:ea typeface="Helvetica Neue"/>
              <a:cs typeface="Helvetica Neue"/>
              <a:sym typeface="Helvetica Neue"/>
            </a:endParaRPr>
          </a:p>
        </p:txBody>
      </p:sp>
      <p:pic>
        <p:nvPicPr>
          <p:cNvPr descr="The pie chart is about 'public sector receipts 2015-16' and has different sections that are all labelled with text, like 'Income tax - £170 billions', etc." id="378" name="Google Shape;378;p71" title="Pie chart with some context around it"/>
          <p:cNvPicPr preferRelativeResize="0"/>
          <p:nvPr/>
        </p:nvPicPr>
        <p:blipFill rotWithShape="1">
          <a:blip r:embed="rId3">
            <a:alphaModFix/>
          </a:blip>
          <a:srcRect b="0" l="0" r="0" t="0"/>
          <a:stretch/>
        </p:blipFill>
        <p:spPr>
          <a:xfrm>
            <a:off x="4540788" y="621086"/>
            <a:ext cx="4273800" cy="355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82" name="Shape 382"/>
        <p:cNvGrpSpPr/>
        <p:nvPr/>
      </p:nvGrpSpPr>
      <p:grpSpPr>
        <a:xfrm>
          <a:off x="0" y="0"/>
          <a:ext cx="0" cy="0"/>
          <a:chOff x="0" y="0"/>
          <a:chExt cx="0" cy="0"/>
        </a:xfrm>
      </p:grpSpPr>
      <p:sp>
        <p:nvSpPr>
          <p:cNvPr id="383" name="Google Shape;383;p72"/>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Don’t communicate solely with colour</a:t>
            </a:r>
            <a:endParaRPr sz="3200">
              <a:latin typeface="Helvetica Neue"/>
              <a:ea typeface="Helvetica Neue"/>
              <a:cs typeface="Helvetica Neue"/>
              <a:sym typeface="Helvetica Neu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87" name="Shape 387"/>
        <p:cNvGrpSpPr/>
        <p:nvPr/>
      </p:nvGrpSpPr>
      <p:grpSpPr>
        <a:xfrm>
          <a:off x="0" y="0"/>
          <a:ext cx="0" cy="0"/>
          <a:chOff x="0" y="0"/>
          <a:chExt cx="0" cy="0"/>
        </a:xfrm>
      </p:grpSpPr>
      <p:pic>
        <p:nvPicPr>
          <p:cNvPr id="388" name="Google Shape;388;p73" title="Legend for table underneath with a green line for 'win', grey line for 'draw' and red line for 'loss'"/>
          <p:cNvPicPr preferRelativeResize="0"/>
          <p:nvPr/>
        </p:nvPicPr>
        <p:blipFill rotWithShape="1">
          <a:blip r:embed="rId3">
            <a:alphaModFix/>
          </a:blip>
          <a:srcRect b="0" l="0" r="0" t="0"/>
          <a:stretch/>
        </p:blipFill>
        <p:spPr>
          <a:xfrm>
            <a:off x="2095500" y="406808"/>
            <a:ext cx="4953000" cy="940500"/>
          </a:xfrm>
          <a:prstGeom prst="rect">
            <a:avLst/>
          </a:prstGeom>
          <a:noFill/>
          <a:ln>
            <a:noFill/>
          </a:ln>
        </p:spPr>
      </p:pic>
      <p:pic>
        <p:nvPicPr>
          <p:cNvPr id="389" name="Google Shape;389;p73" title="Table of 'last 10 games' and four rows of multiple sports results, all showing just red, green or grey lines"/>
          <p:cNvPicPr preferRelativeResize="0"/>
          <p:nvPr/>
        </p:nvPicPr>
        <p:blipFill rotWithShape="1">
          <a:blip r:embed="rId4">
            <a:alphaModFix/>
          </a:blip>
          <a:srcRect b="0" l="0" r="0" t="0"/>
          <a:stretch/>
        </p:blipFill>
        <p:spPr>
          <a:xfrm>
            <a:off x="1828800" y="1491728"/>
            <a:ext cx="5486400" cy="3017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93" name="Shape 393"/>
        <p:cNvGrpSpPr/>
        <p:nvPr/>
      </p:nvGrpSpPr>
      <p:grpSpPr>
        <a:xfrm>
          <a:off x="0" y="0"/>
          <a:ext cx="0" cy="0"/>
          <a:chOff x="0" y="0"/>
          <a:chExt cx="0" cy="0"/>
        </a:xfrm>
      </p:grpSpPr>
      <p:pic>
        <p:nvPicPr>
          <p:cNvPr id="394" name="Google Shape;394;p74" title="Legend for table underneath but through a red-green colour-blindness filter"/>
          <p:cNvPicPr preferRelativeResize="0"/>
          <p:nvPr/>
        </p:nvPicPr>
        <p:blipFill rotWithShape="1">
          <a:blip r:embed="rId3">
            <a:alphaModFix/>
          </a:blip>
          <a:srcRect b="0" l="0" r="0" t="0"/>
          <a:stretch/>
        </p:blipFill>
        <p:spPr>
          <a:xfrm>
            <a:off x="2313225" y="406800"/>
            <a:ext cx="4593900" cy="930900"/>
          </a:xfrm>
          <a:prstGeom prst="rect">
            <a:avLst/>
          </a:prstGeom>
          <a:noFill/>
          <a:ln>
            <a:noFill/>
          </a:ln>
        </p:spPr>
      </p:pic>
      <p:pic>
        <p:nvPicPr>
          <p:cNvPr id="395" name="Google Shape;395;p74" title="Table of 'last 10 games' through a red-green colour-blindness filter with which the green for 'win' and the red for 'loss' both become a brownish green which cannot be distinguished from one another"/>
          <p:cNvPicPr preferRelativeResize="0"/>
          <p:nvPr/>
        </p:nvPicPr>
        <p:blipFill rotWithShape="1">
          <a:blip r:embed="rId4">
            <a:alphaModFix/>
          </a:blip>
          <a:srcRect b="0" l="0" r="0" t="0"/>
          <a:stretch/>
        </p:blipFill>
        <p:spPr>
          <a:xfrm>
            <a:off x="1839686" y="1516221"/>
            <a:ext cx="5486400" cy="3007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99" name="Shape 399"/>
        <p:cNvGrpSpPr/>
        <p:nvPr/>
      </p:nvGrpSpPr>
      <p:grpSpPr>
        <a:xfrm>
          <a:off x="0" y="0"/>
          <a:ext cx="0" cy="0"/>
          <a:chOff x="0" y="0"/>
          <a:chExt cx="0" cy="0"/>
        </a:xfrm>
      </p:grpSpPr>
      <p:pic>
        <p:nvPicPr>
          <p:cNvPr id="400" name="Google Shape;400;p75" title="Similar list of sports results but the green box for 'win' also includes the letter 'W', the red box for 'loss' includes the letter 'L' and the grey box for 'draw' includes the letter 'D'"/>
          <p:cNvPicPr preferRelativeResize="0"/>
          <p:nvPr/>
        </p:nvPicPr>
        <p:blipFill>
          <a:blip r:embed="rId3">
            <a:alphaModFix/>
          </a:blip>
          <a:stretch>
            <a:fillRect/>
          </a:stretch>
        </p:blipFill>
        <p:spPr>
          <a:xfrm>
            <a:off x="877475" y="134400"/>
            <a:ext cx="7389057" cy="43243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04" name="Shape 404"/>
        <p:cNvGrpSpPr/>
        <p:nvPr/>
      </p:nvGrpSpPr>
      <p:grpSpPr>
        <a:xfrm>
          <a:off x="0" y="0"/>
          <a:ext cx="0" cy="0"/>
          <a:chOff x="0" y="0"/>
          <a:chExt cx="0" cy="0"/>
        </a:xfrm>
      </p:grpSpPr>
      <p:sp>
        <p:nvSpPr>
          <p:cNvPr id="405" name="Google Shape;405;p7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Allow users to change text size (and not just through browser zoom)</a:t>
            </a:r>
            <a:endParaRPr sz="3200">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2" name="Shape 52"/>
        <p:cNvGrpSpPr/>
        <p:nvPr/>
      </p:nvGrpSpPr>
      <p:grpSpPr>
        <a:xfrm>
          <a:off x="0" y="0"/>
          <a:ext cx="0" cy="0"/>
          <a:chOff x="0" y="0"/>
          <a:chExt cx="0" cy="0"/>
        </a:xfrm>
      </p:grpSpPr>
      <p:sp>
        <p:nvSpPr>
          <p:cNvPr id="53" name="Google Shape;53;p1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Everyone needs to be able to use your service. Easily.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The people using your service are all different. And they’ll be using it in different ways.</a:t>
            </a:r>
            <a:endParaRPr sz="3200">
              <a:latin typeface="Helvetica Neue"/>
              <a:ea typeface="Helvetica Neue"/>
              <a:cs typeface="Helvetica Neue"/>
              <a:sym typeface="Helvetica Neue"/>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09" name="Shape 409"/>
        <p:cNvGrpSpPr/>
        <p:nvPr/>
      </p:nvGrpSpPr>
      <p:grpSpPr>
        <a:xfrm>
          <a:off x="0" y="0"/>
          <a:ext cx="0" cy="0"/>
          <a:chOff x="0" y="0"/>
          <a:chExt cx="0" cy="0"/>
        </a:xfrm>
      </p:grpSpPr>
      <p:pic>
        <p:nvPicPr>
          <p:cNvPr id="410" name="Google Shape;410;p77" title="Amazon product page with enlarged text shows how a lot of text becomes unreadable or even disappears"/>
          <p:cNvPicPr preferRelativeResize="0"/>
          <p:nvPr/>
        </p:nvPicPr>
        <p:blipFill rotWithShape="1">
          <a:blip r:embed="rId3">
            <a:alphaModFix/>
          </a:blip>
          <a:srcRect b="0" l="0" r="0" t="0"/>
          <a:stretch/>
        </p:blipFill>
        <p:spPr>
          <a:xfrm>
            <a:off x="-2" y="-1"/>
            <a:ext cx="9144000" cy="51633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14" name="Shape 414"/>
        <p:cNvGrpSpPr/>
        <p:nvPr/>
      </p:nvGrpSpPr>
      <p:grpSpPr>
        <a:xfrm>
          <a:off x="0" y="0"/>
          <a:ext cx="0" cy="0"/>
          <a:chOff x="0" y="0"/>
          <a:chExt cx="0" cy="0"/>
        </a:xfrm>
      </p:grpSpPr>
      <p:sp>
        <p:nvSpPr>
          <p:cNvPr id="415" name="Google Shape;415;p78"/>
          <p:cNvSpPr txBox="1"/>
          <p:nvPr>
            <p:ph type="title"/>
          </p:nvPr>
        </p:nvSpPr>
        <p:spPr>
          <a:xfrm>
            <a:off x="514350" y="-2143"/>
            <a:ext cx="35805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Users need to be made aware of new content</a:t>
            </a:r>
            <a:endParaRPr sz="3200">
              <a:latin typeface="Helvetica Neue"/>
              <a:ea typeface="Helvetica Neue"/>
              <a:cs typeface="Helvetica Neue"/>
              <a:sym typeface="Helvetica Neue"/>
            </a:endParaRPr>
          </a:p>
        </p:txBody>
      </p:sp>
      <p:pic>
        <p:nvPicPr>
          <p:cNvPr id="416" name="Google Shape;416;p78" title="Autocomplete box showing a few results"/>
          <p:cNvPicPr preferRelativeResize="0"/>
          <p:nvPr/>
        </p:nvPicPr>
        <p:blipFill rotWithShape="1">
          <a:blip r:embed="rId3">
            <a:alphaModFix/>
          </a:blip>
          <a:srcRect b="0" l="0" r="0" t="0"/>
          <a:stretch/>
        </p:blipFill>
        <p:spPr>
          <a:xfrm>
            <a:off x="4560387" y="1107246"/>
            <a:ext cx="4373400" cy="2368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20" name="Shape 420"/>
        <p:cNvGrpSpPr/>
        <p:nvPr/>
      </p:nvGrpSpPr>
      <p:grpSpPr>
        <a:xfrm>
          <a:off x="0" y="0"/>
          <a:ext cx="0" cy="0"/>
          <a:chOff x="0" y="0"/>
          <a:chExt cx="0" cy="0"/>
        </a:xfrm>
      </p:grpSpPr>
      <p:pic>
        <p:nvPicPr>
          <p:cNvPr id="421" name="Google Shape;421;p79" title="Example of a GOV.UK page with a video on it"/>
          <p:cNvPicPr preferRelativeResize="0"/>
          <p:nvPr/>
        </p:nvPicPr>
        <p:blipFill rotWithShape="1">
          <a:blip r:embed="rId3">
            <a:alphaModFix/>
          </a:blip>
          <a:srcRect b="0" l="0" r="0" t="0"/>
          <a:stretch/>
        </p:blipFill>
        <p:spPr>
          <a:xfrm>
            <a:off x="5146450" y="-11241"/>
            <a:ext cx="3591000" cy="10159500"/>
          </a:xfrm>
          <a:prstGeom prst="rect">
            <a:avLst/>
          </a:prstGeom>
          <a:noFill/>
          <a:ln>
            <a:noFill/>
          </a:ln>
        </p:spPr>
      </p:pic>
      <p:sp>
        <p:nvSpPr>
          <p:cNvPr id="422" name="Google Shape;422;p79"/>
          <p:cNvSpPr txBox="1"/>
          <p:nvPr>
            <p:ph type="title"/>
          </p:nvPr>
        </p:nvSpPr>
        <p:spPr>
          <a:xfrm>
            <a:off x="514350" y="-2143"/>
            <a:ext cx="3580500" cy="4628400"/>
          </a:xfrm>
          <a:prstGeom prst="rect">
            <a:avLst/>
          </a:prstGeom>
          <a:noFill/>
          <a:ln>
            <a:noFill/>
          </a:ln>
        </p:spPr>
        <p:txBody>
          <a:bodyPr anchorCtr="0" anchor="ctr" bIns="17150" lIns="17150" spcFirstLastPara="1" rIns="17150" wrap="square" tIns="17150">
            <a:noAutofit/>
          </a:bodyPr>
          <a:lstStyle/>
          <a:p>
            <a:pPr indent="0" lvl="0" marL="0" rtl="0" algn="l">
              <a:spcBef>
                <a:spcPts val="0"/>
              </a:spcBef>
              <a:spcAft>
                <a:spcPts val="0"/>
              </a:spcAft>
              <a:buClr>
                <a:srgbClr val="000000"/>
              </a:buClr>
              <a:buFont typeface="Helvetica Neue"/>
              <a:buNone/>
            </a:pPr>
            <a:r>
              <a:rPr lang="en-GB" sz="3200">
                <a:latin typeface="Helvetica Neue"/>
                <a:ea typeface="Helvetica Neue"/>
                <a:cs typeface="Helvetica Neue"/>
                <a:sym typeface="Helvetica Neue"/>
              </a:rPr>
              <a:t>Videos need captions and transcripts</a:t>
            </a:r>
            <a:endParaRPr sz="3200">
              <a:latin typeface="Helvetica Neue"/>
              <a:ea typeface="Helvetica Neue"/>
              <a:cs typeface="Helvetica Neue"/>
              <a:sym typeface="Helvetica Neu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80"/>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rtl="0" algn="l">
              <a:spcBef>
                <a:spcPts val="0"/>
              </a:spcBef>
              <a:spcAft>
                <a:spcPts val="0"/>
              </a:spcAft>
              <a:buNone/>
            </a:pPr>
            <a:r>
              <a:rPr b="1" lang="en-GB" sz="7200">
                <a:solidFill>
                  <a:schemeClr val="lt1"/>
                </a:solidFill>
                <a:latin typeface="Helvetica Neue"/>
                <a:ea typeface="Helvetica Neue"/>
                <a:cs typeface="Helvetica Neue"/>
                <a:sym typeface="Helvetica Neue"/>
              </a:rPr>
              <a:t>Understandable</a:t>
            </a:r>
            <a:endParaRPr b="1" sz="7200">
              <a:solidFill>
                <a:schemeClr val="lt1"/>
              </a:solidFill>
              <a:latin typeface="Helvetica Neue"/>
              <a:ea typeface="Helvetica Neue"/>
              <a:cs typeface="Helvetica Neue"/>
              <a:sym typeface="Helvetica Neue"/>
            </a:endParaRPr>
          </a:p>
          <a:p>
            <a:pPr indent="-12700" lvl="0" marL="25400" rtl="0" algn="l">
              <a:spcBef>
                <a:spcPts val="0"/>
              </a:spcBef>
              <a:spcAft>
                <a:spcPts val="0"/>
              </a:spcAft>
              <a:buNone/>
            </a:pPr>
            <a:r>
              <a:rPr lang="en-GB" sz="3600">
                <a:solidFill>
                  <a:schemeClr val="lt1"/>
                </a:solidFill>
                <a:latin typeface="Helvetica Neue"/>
                <a:ea typeface="Helvetica Neue"/>
                <a:cs typeface="Helvetica Neue"/>
                <a:sym typeface="Helvetica Neue"/>
              </a:rPr>
              <a:t>Make content and user interfaces understandable to all users</a:t>
            </a:r>
            <a:endParaRPr b="1" sz="7200">
              <a:solidFill>
                <a:schemeClr val="lt1"/>
              </a:solidFill>
              <a:latin typeface="Helvetica Neue"/>
              <a:ea typeface="Helvetica Neue"/>
              <a:cs typeface="Helvetica Neue"/>
              <a:sym typeface="Helvetica Neu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31" name="Shape 431"/>
        <p:cNvGrpSpPr/>
        <p:nvPr/>
      </p:nvGrpSpPr>
      <p:grpSpPr>
        <a:xfrm>
          <a:off x="0" y="0"/>
          <a:ext cx="0" cy="0"/>
          <a:chOff x="0" y="0"/>
          <a:chExt cx="0" cy="0"/>
        </a:xfrm>
      </p:grpSpPr>
      <p:sp>
        <p:nvSpPr>
          <p:cNvPr id="432" name="Google Shape;432;p8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Write in plain English</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Organise information into manageable chunks - using headings and bullet points</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Only include content that meets a specific user need</a:t>
            </a:r>
            <a:endParaRPr sz="3200">
              <a:latin typeface="Helvetica Neue"/>
              <a:ea typeface="Helvetica Neue"/>
              <a:cs typeface="Helvetica Neue"/>
              <a:sym typeface="Helvetica Neu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36" name="Shape 436"/>
        <p:cNvGrpSpPr/>
        <p:nvPr/>
      </p:nvGrpSpPr>
      <p:grpSpPr>
        <a:xfrm>
          <a:off x="0" y="0"/>
          <a:ext cx="0" cy="0"/>
          <a:chOff x="0" y="0"/>
          <a:chExt cx="0" cy="0"/>
        </a:xfrm>
      </p:grpSpPr>
      <p:pic>
        <p:nvPicPr>
          <p:cNvPr descr="Screenshot of https://gds.blog.gov.uk/2016/02/23/writing-content-for-everyone/ " id="437" name="Google Shape;437;p82" title="Writing content for everyone"/>
          <p:cNvPicPr preferRelativeResize="0"/>
          <p:nvPr/>
        </p:nvPicPr>
        <p:blipFill>
          <a:blip r:embed="rId3">
            <a:alphaModFix/>
          </a:blip>
          <a:stretch>
            <a:fillRect/>
          </a:stretch>
        </p:blipFill>
        <p:spPr>
          <a:xfrm>
            <a:off x="0" y="-76200"/>
            <a:ext cx="9144000" cy="550544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41" name="Shape 441"/>
        <p:cNvGrpSpPr/>
        <p:nvPr/>
      </p:nvGrpSpPr>
      <p:grpSpPr>
        <a:xfrm>
          <a:off x="0" y="0"/>
          <a:ext cx="0" cy="0"/>
          <a:chOff x="0" y="0"/>
          <a:chExt cx="0" cy="0"/>
        </a:xfrm>
      </p:grpSpPr>
      <p:pic>
        <p:nvPicPr>
          <p:cNvPr id="442" name="Google Shape;442;p83" title="Silent video of someone using BSL">
            <a:hlinkClick r:id="rId3"/>
          </p:cNvPr>
          <p:cNvPicPr preferRelativeResize="0"/>
          <p:nvPr/>
        </p:nvPicPr>
        <p:blipFill>
          <a:blip r:embed="rId4">
            <a:alphaModFix/>
          </a:blip>
          <a:stretch>
            <a:fillRect/>
          </a:stretch>
        </p:blipFill>
        <p:spPr>
          <a:xfrm>
            <a:off x="-3325" y="-891753"/>
            <a:ext cx="9233050" cy="692478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46" name="Shape 446"/>
        <p:cNvGrpSpPr/>
        <p:nvPr/>
      </p:nvGrpSpPr>
      <p:grpSpPr>
        <a:xfrm>
          <a:off x="0" y="0"/>
          <a:ext cx="0" cy="0"/>
          <a:chOff x="0" y="0"/>
          <a:chExt cx="0" cy="0"/>
        </a:xfrm>
      </p:grpSpPr>
      <p:sp>
        <p:nvSpPr>
          <p:cNvPr id="447" name="Google Shape;447;p8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In English we’d say: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 person is on a ladder leaning against the house.</a:t>
            </a:r>
            <a:endParaRPr sz="3200">
              <a:latin typeface="Helvetica Neue"/>
              <a:ea typeface="Helvetica Neue"/>
              <a:cs typeface="Helvetica Neue"/>
              <a:sym typeface="Helvetica Neu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BEBEB"/>
        </a:solidFill>
      </p:bgPr>
    </p:bg>
    <p:spTree>
      <p:nvGrpSpPr>
        <p:cNvPr id="451" name="Shape 451"/>
        <p:cNvGrpSpPr/>
        <p:nvPr/>
      </p:nvGrpSpPr>
      <p:grpSpPr>
        <a:xfrm>
          <a:off x="0" y="0"/>
          <a:ext cx="0" cy="0"/>
          <a:chOff x="0" y="0"/>
          <a:chExt cx="0" cy="0"/>
        </a:xfrm>
      </p:grpSpPr>
      <p:sp>
        <p:nvSpPr>
          <p:cNvPr id="452" name="Google Shape;452;p8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In British Sign Language (BSL) this would literally translate as </a:t>
            </a:r>
            <a:endParaRPr sz="3200">
              <a:latin typeface="Helvetica Neue"/>
              <a:ea typeface="Helvetica Neue"/>
              <a:cs typeface="Helvetica Neue"/>
              <a:sym typeface="Helvetica Neue"/>
            </a:endParaRPr>
          </a:p>
          <a:p>
            <a:pPr indent="-431800" lvl="0" marL="457200" marR="0" rtl="0" algn="l">
              <a:lnSpc>
                <a:spcPct val="100000"/>
              </a:lnSpc>
              <a:spcBef>
                <a:spcPts val="0"/>
              </a:spcBef>
              <a:spcAft>
                <a:spcPts val="0"/>
              </a:spcAft>
              <a:buSzPts val="3200"/>
              <a:buFont typeface="Helvetica Neue"/>
              <a:buChar char="●"/>
            </a:pPr>
            <a:r>
              <a:rPr lang="en-GB" sz="3200">
                <a:latin typeface="Helvetica Neue"/>
                <a:ea typeface="Helvetica Neue"/>
                <a:cs typeface="Helvetica Neue"/>
                <a:sym typeface="Helvetica Neue"/>
              </a:rPr>
              <a:t>a person is hanging in the air </a:t>
            </a:r>
            <a:endParaRPr sz="3200">
              <a:latin typeface="Helvetica Neue"/>
              <a:ea typeface="Helvetica Neue"/>
              <a:cs typeface="Helvetica Neue"/>
              <a:sym typeface="Helvetica Neue"/>
            </a:endParaRPr>
          </a:p>
          <a:p>
            <a:pPr indent="-431800" lvl="0" marL="457200" marR="0" rtl="0" algn="l">
              <a:lnSpc>
                <a:spcPct val="100000"/>
              </a:lnSpc>
              <a:spcBef>
                <a:spcPts val="0"/>
              </a:spcBef>
              <a:spcAft>
                <a:spcPts val="0"/>
              </a:spcAft>
              <a:buSzPts val="3200"/>
              <a:buFont typeface="Helvetica Neue"/>
              <a:buChar char="●"/>
            </a:pPr>
            <a:r>
              <a:rPr lang="en-GB" sz="3200">
                <a:latin typeface="Helvetica Neue"/>
                <a:ea typeface="Helvetica Neue"/>
                <a:cs typeface="Helvetica Neue"/>
                <a:sym typeface="Helvetica Neue"/>
              </a:rPr>
              <a:t>then there is a ladder which seems to be leaning against nothing</a:t>
            </a:r>
            <a:endParaRPr sz="3200">
              <a:latin typeface="Helvetica Neue"/>
              <a:ea typeface="Helvetica Neue"/>
              <a:cs typeface="Helvetica Neue"/>
              <a:sym typeface="Helvetica Neue"/>
            </a:endParaRPr>
          </a:p>
          <a:p>
            <a:pPr indent="-431800" lvl="0" marL="457200" marR="0" rtl="0" algn="l">
              <a:lnSpc>
                <a:spcPct val="100000"/>
              </a:lnSpc>
              <a:spcBef>
                <a:spcPts val="0"/>
              </a:spcBef>
              <a:spcAft>
                <a:spcPts val="0"/>
              </a:spcAft>
              <a:buSzPts val="3200"/>
              <a:buFont typeface="Helvetica Neue"/>
              <a:buChar char="●"/>
            </a:pPr>
            <a:r>
              <a:rPr lang="en-GB" sz="3200">
                <a:latin typeface="Helvetica Neue"/>
                <a:ea typeface="Helvetica Neue"/>
                <a:cs typeface="Helvetica Neue"/>
                <a:sym typeface="Helvetica Neue"/>
              </a:rPr>
              <a:t>and then the house appears </a:t>
            </a:r>
            <a:endParaRPr sz="3200">
              <a:latin typeface="Helvetica Neue"/>
              <a:ea typeface="Helvetica Neue"/>
              <a:cs typeface="Helvetica Neue"/>
              <a:sym typeface="Helvetica Neu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56" name="Shape 456"/>
        <p:cNvGrpSpPr/>
        <p:nvPr/>
      </p:nvGrpSpPr>
      <p:grpSpPr>
        <a:xfrm>
          <a:off x="0" y="0"/>
          <a:ext cx="0" cy="0"/>
          <a:chOff x="0" y="0"/>
          <a:chExt cx="0" cy="0"/>
        </a:xfrm>
      </p:grpSpPr>
      <p:sp>
        <p:nvSpPr>
          <p:cNvPr id="457" name="Google Shape;457;p8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BSL, as a visual language, has to have the context of the scene portrayed first.</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There is a house, a ladder is leaning against it and there is a person on it.</a:t>
            </a:r>
            <a:endParaRPr sz="3200">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7" name="Shape 57"/>
        <p:cNvGrpSpPr/>
        <p:nvPr/>
      </p:nvGrpSpPr>
      <p:grpSpPr>
        <a:xfrm>
          <a:off x="0" y="0"/>
          <a:ext cx="0" cy="0"/>
          <a:chOff x="0" y="0"/>
          <a:chExt cx="0" cy="0"/>
        </a:xfrm>
      </p:grpSpPr>
      <p:sp>
        <p:nvSpPr>
          <p:cNvPr id="58" name="Google Shape;58;p1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People may:</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431800" lvl="0" marL="457200" marR="0" rtl="0" algn="l">
              <a:lnSpc>
                <a:spcPct val="100000"/>
              </a:lnSpc>
              <a:spcBef>
                <a:spcPts val="0"/>
              </a:spcBef>
              <a:spcAft>
                <a:spcPts val="0"/>
              </a:spcAft>
              <a:buSzPts val="3200"/>
              <a:buFont typeface="Helvetica Neue"/>
              <a:buChar char="●"/>
            </a:pPr>
            <a:r>
              <a:rPr lang="en-GB" sz="3200">
                <a:latin typeface="Helvetica Neue"/>
                <a:ea typeface="Helvetica Neue"/>
                <a:cs typeface="Helvetica Neue"/>
                <a:sym typeface="Helvetica Neue"/>
              </a:rPr>
              <a:t>be using a mobile in a noisy cafe</a:t>
            </a:r>
            <a:endParaRPr sz="3200">
              <a:latin typeface="Helvetica Neue"/>
              <a:ea typeface="Helvetica Neue"/>
              <a:cs typeface="Helvetica Neue"/>
              <a:sym typeface="Helvetica Neue"/>
            </a:endParaRPr>
          </a:p>
          <a:p>
            <a:pPr indent="-431800" lvl="0" marL="457200" marR="0" rtl="0" algn="l">
              <a:lnSpc>
                <a:spcPct val="100000"/>
              </a:lnSpc>
              <a:spcBef>
                <a:spcPts val="0"/>
              </a:spcBef>
              <a:spcAft>
                <a:spcPts val="0"/>
              </a:spcAft>
              <a:buSzPts val="3200"/>
              <a:buFont typeface="Helvetica Neue"/>
              <a:buChar char="●"/>
            </a:pPr>
            <a:r>
              <a:rPr lang="en-GB" sz="3200">
                <a:latin typeface="Helvetica Neue"/>
                <a:ea typeface="Helvetica Neue"/>
                <a:cs typeface="Helvetica Neue"/>
                <a:sym typeface="Helvetica Neue"/>
              </a:rPr>
              <a:t>have a broken arm so they can’t use a mouse</a:t>
            </a:r>
            <a:endParaRPr sz="3200">
              <a:latin typeface="Helvetica Neue"/>
              <a:ea typeface="Helvetica Neue"/>
              <a:cs typeface="Helvetica Neue"/>
              <a:sym typeface="Helvetica Neue"/>
            </a:endParaRPr>
          </a:p>
          <a:p>
            <a:pPr indent="-431800" lvl="0" marL="457200" marR="0" rtl="0" algn="l">
              <a:lnSpc>
                <a:spcPct val="100000"/>
              </a:lnSpc>
              <a:spcBef>
                <a:spcPts val="0"/>
              </a:spcBef>
              <a:spcAft>
                <a:spcPts val="0"/>
              </a:spcAft>
              <a:buSzPts val="3200"/>
              <a:buFont typeface="Helvetica Neue"/>
              <a:buChar char="●"/>
            </a:pPr>
            <a:r>
              <a:rPr lang="en-GB" sz="3200">
                <a:latin typeface="Helvetica Neue"/>
                <a:ea typeface="Helvetica Neue"/>
                <a:cs typeface="Helvetica Neue"/>
                <a:sym typeface="Helvetica Neue"/>
              </a:rPr>
              <a:t>be using a screen in direct sunlight</a:t>
            </a:r>
            <a:endParaRPr sz="3200">
              <a:latin typeface="Helvetica Neue"/>
              <a:ea typeface="Helvetica Neue"/>
              <a:cs typeface="Helvetica Neue"/>
              <a:sym typeface="Helvetica Neu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61" name="Shape 461"/>
        <p:cNvGrpSpPr/>
        <p:nvPr/>
      </p:nvGrpSpPr>
      <p:grpSpPr>
        <a:xfrm>
          <a:off x="0" y="0"/>
          <a:ext cx="0" cy="0"/>
          <a:chOff x="0" y="0"/>
          <a:chExt cx="0" cy="0"/>
        </a:xfrm>
      </p:grpSpPr>
      <p:pic>
        <p:nvPicPr>
          <p:cNvPr descr="Taking a photo for the passport renewal service. The text says: &quot;First, find someone to help you. You can't just use a webcam or take a selfie.&quot; That is accompanied by a graphic showing a person taking a photo of someone else and a green tick. And there is another graphic showing a person taking a selfie and another person taking a photo with a webcam and a red cross." id="462" name="Google Shape;462;p87" title="Example where using a graphic is usefull"/>
          <p:cNvPicPr preferRelativeResize="0"/>
          <p:nvPr/>
        </p:nvPicPr>
        <p:blipFill rotWithShape="1">
          <a:blip r:embed="rId3">
            <a:alphaModFix/>
          </a:blip>
          <a:srcRect b="0" l="0" r="0" t="0"/>
          <a:stretch/>
        </p:blipFill>
        <p:spPr>
          <a:xfrm>
            <a:off x="-16099" y="-152392"/>
            <a:ext cx="9144000" cy="57396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66" name="Shape 466"/>
        <p:cNvGrpSpPr/>
        <p:nvPr/>
      </p:nvGrpSpPr>
      <p:grpSpPr>
        <a:xfrm>
          <a:off x="0" y="0"/>
          <a:ext cx="0" cy="0"/>
          <a:chOff x="0" y="0"/>
          <a:chExt cx="0" cy="0"/>
        </a:xfrm>
      </p:grpSpPr>
      <p:pic>
        <p:nvPicPr>
          <p:cNvPr descr="A photo on the left, a simple and short sentence on the right." id="467" name="Google Shape;467;p88" title="Example of Easy Read"/>
          <p:cNvPicPr preferRelativeResize="0"/>
          <p:nvPr/>
        </p:nvPicPr>
        <p:blipFill>
          <a:blip r:embed="rId3">
            <a:alphaModFix/>
          </a:blip>
          <a:stretch>
            <a:fillRect/>
          </a:stretch>
        </p:blipFill>
        <p:spPr>
          <a:xfrm>
            <a:off x="1253191" y="0"/>
            <a:ext cx="6637608" cy="51434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9"/>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rtl="0" algn="l">
              <a:spcBef>
                <a:spcPts val="0"/>
              </a:spcBef>
              <a:spcAft>
                <a:spcPts val="0"/>
              </a:spcAft>
              <a:buNone/>
            </a:pPr>
            <a:r>
              <a:rPr b="1" lang="en-GB" sz="7200">
                <a:solidFill>
                  <a:schemeClr val="lt1"/>
                </a:solidFill>
                <a:latin typeface="Helvetica Neue"/>
                <a:ea typeface="Helvetica Neue"/>
                <a:cs typeface="Helvetica Neue"/>
                <a:sym typeface="Helvetica Neue"/>
              </a:rPr>
              <a:t>Operable</a:t>
            </a:r>
            <a:endParaRPr b="1" sz="7200">
              <a:solidFill>
                <a:schemeClr val="lt1"/>
              </a:solidFill>
              <a:latin typeface="Helvetica Neue"/>
              <a:ea typeface="Helvetica Neue"/>
              <a:cs typeface="Helvetica Neue"/>
              <a:sym typeface="Helvetica Neue"/>
            </a:endParaRPr>
          </a:p>
          <a:p>
            <a:pPr indent="-12700" lvl="0" marL="25400" rtl="0" algn="l">
              <a:spcBef>
                <a:spcPts val="0"/>
              </a:spcBef>
              <a:spcAft>
                <a:spcPts val="0"/>
              </a:spcAft>
              <a:buNone/>
            </a:pPr>
            <a:r>
              <a:rPr lang="en-GB" sz="3600">
                <a:solidFill>
                  <a:schemeClr val="lt1"/>
                </a:solidFill>
                <a:latin typeface="Helvetica Neue"/>
                <a:ea typeface="Helvetica Neue"/>
                <a:cs typeface="Helvetica Neue"/>
                <a:sym typeface="Helvetica Neue"/>
              </a:rPr>
              <a:t>Make content and controls operable by all users</a:t>
            </a:r>
            <a:endParaRPr sz="3600">
              <a:solidFill>
                <a:schemeClr val="lt1"/>
              </a:solidFill>
              <a:latin typeface="Helvetica Neue"/>
              <a:ea typeface="Helvetica Neue"/>
              <a:cs typeface="Helvetica Neue"/>
              <a:sym typeface="Helvetica Neu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6" name="Shape 476"/>
        <p:cNvGrpSpPr/>
        <p:nvPr/>
      </p:nvGrpSpPr>
      <p:grpSpPr>
        <a:xfrm>
          <a:off x="0" y="0"/>
          <a:ext cx="0" cy="0"/>
          <a:chOff x="0" y="0"/>
          <a:chExt cx="0" cy="0"/>
        </a:xfrm>
      </p:grpSpPr>
      <p:pic>
        <p:nvPicPr>
          <p:cNvPr id="477" name="Google Shape;477;p90" title="Example of small hit areas: Google search results pagination"/>
          <p:cNvPicPr preferRelativeResize="0"/>
          <p:nvPr/>
        </p:nvPicPr>
        <p:blipFill>
          <a:blip r:embed="rId3">
            <a:alphaModFix/>
          </a:blip>
          <a:stretch>
            <a:fillRect/>
          </a:stretch>
        </p:blipFill>
        <p:spPr>
          <a:xfrm>
            <a:off x="0" y="1205955"/>
            <a:ext cx="9144001" cy="304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81" name="Shape 481"/>
        <p:cNvGrpSpPr/>
        <p:nvPr/>
      </p:nvGrpSpPr>
      <p:grpSpPr>
        <a:xfrm>
          <a:off x="0" y="0"/>
          <a:ext cx="0" cy="0"/>
          <a:chOff x="0" y="0"/>
          <a:chExt cx="0" cy="0"/>
        </a:xfrm>
      </p:grpSpPr>
      <p:sp>
        <p:nvSpPr>
          <p:cNvPr id="482" name="Google Shape;482;p9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Make all functionality available from a keyboard</a:t>
            </a:r>
            <a:endParaRPr sz="3200">
              <a:latin typeface="Helvetica Neue"/>
              <a:ea typeface="Helvetica Neue"/>
              <a:cs typeface="Helvetica Neue"/>
              <a:sym typeface="Helvetica Neue"/>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86" name="Shape 486"/>
        <p:cNvGrpSpPr/>
        <p:nvPr/>
      </p:nvGrpSpPr>
      <p:grpSpPr>
        <a:xfrm>
          <a:off x="0" y="0"/>
          <a:ext cx="0" cy="0"/>
          <a:chOff x="0" y="0"/>
          <a:chExt cx="0" cy="0"/>
        </a:xfrm>
      </p:grpSpPr>
      <p:pic>
        <p:nvPicPr>
          <p:cNvPr id="487" name="Google Shape;487;p92" title="Silent video of someone using only keyboard and trying to access a tooltip that only shows when hovering with a mouse">
            <a:hlinkClick r:id="rId3"/>
          </p:cNvPr>
          <p:cNvPicPr preferRelativeResize="0"/>
          <p:nvPr/>
        </p:nvPicPr>
        <p:blipFill>
          <a:blip r:embed="rId4">
            <a:alphaModFix/>
          </a:blip>
          <a:stretch>
            <a:fillRect/>
          </a:stretch>
        </p:blipFill>
        <p:spPr>
          <a:xfrm>
            <a:off x="393800" y="-556975"/>
            <a:ext cx="8312089" cy="62340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93"/>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rtl="0" algn="l">
              <a:spcBef>
                <a:spcPts val="0"/>
              </a:spcBef>
              <a:spcAft>
                <a:spcPts val="0"/>
              </a:spcAft>
              <a:buClr>
                <a:schemeClr val="lt1"/>
              </a:buClr>
              <a:buFont typeface="Helvetica Neue"/>
              <a:buNone/>
            </a:pPr>
            <a:r>
              <a:rPr b="1" lang="en-GB" sz="7200">
                <a:solidFill>
                  <a:schemeClr val="lt1"/>
                </a:solidFill>
                <a:latin typeface="Helvetica Neue"/>
                <a:ea typeface="Helvetica Neue"/>
                <a:cs typeface="Helvetica Neue"/>
                <a:sym typeface="Helvetica Neue"/>
              </a:rPr>
              <a:t>Robust</a:t>
            </a:r>
            <a:endParaRPr b="1" sz="7200">
              <a:solidFill>
                <a:schemeClr val="lt1"/>
              </a:solidFill>
              <a:latin typeface="Helvetica Neue"/>
              <a:ea typeface="Helvetica Neue"/>
              <a:cs typeface="Helvetica Neue"/>
              <a:sym typeface="Helvetica Neue"/>
            </a:endParaRPr>
          </a:p>
          <a:p>
            <a:pPr indent="-12700" lvl="0" marL="25400" rtl="0" algn="l">
              <a:spcBef>
                <a:spcPts val="0"/>
              </a:spcBef>
              <a:spcAft>
                <a:spcPts val="0"/>
              </a:spcAft>
              <a:buClr>
                <a:schemeClr val="lt1"/>
              </a:buClr>
              <a:buFont typeface="Helvetica Neue"/>
              <a:buNone/>
            </a:pPr>
            <a:r>
              <a:rPr lang="en-GB" sz="3600">
                <a:solidFill>
                  <a:schemeClr val="lt1"/>
                </a:solidFill>
                <a:latin typeface="Helvetica Neue"/>
                <a:ea typeface="Helvetica Neue"/>
                <a:cs typeface="Helvetica Neue"/>
                <a:sym typeface="Helvetica Neue"/>
              </a:rPr>
              <a:t>Make content robust enough that it can be interpreted reliably by a wide variety of user agents, including assistive technologies</a:t>
            </a:r>
            <a:endParaRPr b="1" sz="7200">
              <a:solidFill>
                <a:srgbClr val="FFFFFF"/>
              </a:solidFill>
              <a:latin typeface="Helvetica Neue"/>
              <a:ea typeface="Helvetica Neue"/>
              <a:cs typeface="Helvetica Neue"/>
              <a:sym typeface="Helvetica Neue"/>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96" name="Shape 496"/>
        <p:cNvGrpSpPr/>
        <p:nvPr/>
      </p:nvGrpSpPr>
      <p:grpSpPr>
        <a:xfrm>
          <a:off x="0" y="0"/>
          <a:ext cx="0" cy="0"/>
          <a:chOff x="0" y="0"/>
          <a:chExt cx="0" cy="0"/>
        </a:xfrm>
      </p:grpSpPr>
      <p:sp>
        <p:nvSpPr>
          <p:cNvPr id="497" name="Google Shape;497;p9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Your service needs to work with the technology that people use</a:t>
            </a:r>
            <a:endParaRPr sz="3200">
              <a:latin typeface="Helvetica Neue"/>
              <a:ea typeface="Helvetica Neue"/>
              <a:cs typeface="Helvetica Neue"/>
              <a:sym typeface="Helvetica Neue"/>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01" name="Shape 501"/>
        <p:cNvGrpSpPr/>
        <p:nvPr/>
      </p:nvGrpSpPr>
      <p:grpSpPr>
        <a:xfrm>
          <a:off x="0" y="0"/>
          <a:ext cx="0" cy="0"/>
          <a:chOff x="0" y="0"/>
          <a:chExt cx="0" cy="0"/>
        </a:xfrm>
      </p:grpSpPr>
      <p:sp>
        <p:nvSpPr>
          <p:cNvPr id="502" name="Google Shape;502;p95"/>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Frontend developers need to write HTML, CSS and Javascript based on standards</a:t>
            </a:r>
            <a:endParaRPr sz="3200">
              <a:latin typeface="Helvetica Neue"/>
              <a:ea typeface="Helvetica Neue"/>
              <a:cs typeface="Helvetica Neue"/>
              <a:sym typeface="Helvetica Neu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06" name="Shape 506"/>
        <p:cNvGrpSpPr/>
        <p:nvPr/>
      </p:nvGrpSpPr>
      <p:grpSpPr>
        <a:xfrm>
          <a:off x="0" y="0"/>
          <a:ext cx="0" cy="0"/>
          <a:chOff x="0" y="0"/>
          <a:chExt cx="0" cy="0"/>
        </a:xfrm>
      </p:grpSpPr>
      <p:pic>
        <p:nvPicPr>
          <p:cNvPr descr="Screenshot of https://www.gov.uk/service-manual/technology/using-progressive-enhancement" id="507" name="Google Shape;507;p96" title="Building a resilient frontend using progressive enhancement"/>
          <p:cNvPicPr preferRelativeResize="0"/>
          <p:nvPr/>
        </p:nvPicPr>
        <p:blipFill>
          <a:blip r:embed="rId3">
            <a:alphaModFix/>
          </a:blip>
          <a:stretch>
            <a:fillRect/>
          </a:stretch>
        </p:blipFill>
        <p:spPr>
          <a:xfrm>
            <a:off x="1" y="-7094"/>
            <a:ext cx="9143998" cy="51576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2" name="Shape 62"/>
        <p:cNvGrpSpPr/>
        <p:nvPr/>
      </p:nvGrpSpPr>
      <p:grpSpPr>
        <a:xfrm>
          <a:off x="0" y="0"/>
          <a:ext cx="0" cy="0"/>
          <a:chOff x="0" y="0"/>
          <a:chExt cx="0" cy="0"/>
        </a:xfrm>
      </p:grpSpPr>
      <p:sp>
        <p:nvSpPr>
          <p:cNvPr id="63" name="Google Shape;63;p1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Or they may have a permanent disability affecting their sight, hearing, mobility, voice or understanding.</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Accessibility means not excluding anyone.</a:t>
            </a:r>
            <a:endParaRPr sz="3200">
              <a:latin typeface="Helvetica Neue"/>
              <a:ea typeface="Helvetica Neue"/>
              <a:cs typeface="Helvetica Neue"/>
              <a:sym typeface="Helvetica Neue"/>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11" name="Shape 511"/>
        <p:cNvGrpSpPr/>
        <p:nvPr/>
      </p:nvGrpSpPr>
      <p:grpSpPr>
        <a:xfrm>
          <a:off x="0" y="0"/>
          <a:ext cx="0" cy="0"/>
          <a:chOff x="0" y="0"/>
          <a:chExt cx="0" cy="0"/>
        </a:xfrm>
      </p:grpSpPr>
      <p:sp>
        <p:nvSpPr>
          <p:cNvPr id="512" name="Google Shape;512;p97"/>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Test your service with a range of assistive technologies</a:t>
            </a:r>
            <a:endParaRPr sz="3200">
              <a:latin typeface="Helvetica Neue"/>
              <a:ea typeface="Helvetica Neue"/>
              <a:cs typeface="Helvetica Neue"/>
              <a:sym typeface="Helvetica Neue"/>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98"/>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Clr>
                <a:srgbClr val="FFFFFF"/>
              </a:buClr>
              <a:buFont typeface="Helvetica Neue"/>
              <a:buNone/>
            </a:pPr>
            <a:r>
              <a:rPr b="1" lang="en-GB" sz="7200">
                <a:solidFill>
                  <a:srgbClr val="FFFFFF"/>
                </a:solidFill>
                <a:latin typeface="Helvetica Neue"/>
                <a:ea typeface="Helvetica Neue"/>
                <a:cs typeface="Helvetica Neue"/>
                <a:sym typeface="Helvetica Neue"/>
              </a:rPr>
              <a:t>BREAK</a:t>
            </a:r>
            <a:endParaRPr sz="72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99"/>
          <p:cNvSpPr txBox="1"/>
          <p:nvPr>
            <p:ph type="title"/>
          </p:nvPr>
        </p:nvSpPr>
        <p:spPr>
          <a:xfrm>
            <a:off x="508500" y="0"/>
            <a:ext cx="8127000" cy="5143500"/>
          </a:xfrm>
          <a:prstGeom prst="rect">
            <a:avLst/>
          </a:prstGeom>
          <a:noFill/>
          <a:ln>
            <a:noFill/>
          </a:ln>
        </p:spPr>
        <p:txBody>
          <a:bodyPr anchorCtr="0" anchor="ctr" bIns="20575" lIns="20575" spcFirstLastPara="1" rIns="20575" wrap="square" tIns="20575">
            <a:noAutofit/>
          </a:bodyPr>
          <a:lstStyle/>
          <a:p>
            <a:pPr indent="-12700" lvl="0" marL="25400" marR="0" rtl="0" algn="l">
              <a:lnSpc>
                <a:spcPct val="100000"/>
              </a:lnSpc>
              <a:spcBef>
                <a:spcPts val="0"/>
              </a:spcBef>
              <a:spcAft>
                <a:spcPts val="0"/>
              </a:spcAft>
              <a:buNone/>
            </a:pPr>
            <a:r>
              <a:rPr b="1" lang="en-GB" sz="7200">
                <a:solidFill>
                  <a:srgbClr val="FFFFFF"/>
                </a:solidFill>
                <a:latin typeface="Helvetica Neue"/>
                <a:ea typeface="Helvetica Neue"/>
                <a:cs typeface="Helvetica Neue"/>
                <a:sym typeface="Helvetica Neue"/>
              </a:rPr>
              <a:t>A process for achieving accessibility</a:t>
            </a:r>
            <a:endParaRPr b="1" sz="7200">
              <a:solidFill>
                <a:srgbClr val="FFFFFF"/>
              </a:solidFill>
              <a:latin typeface="Helvetica Neue"/>
              <a:ea typeface="Helvetica Neue"/>
              <a:cs typeface="Helvetica Neue"/>
              <a:sym typeface="Helvetica Neue"/>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26" name="Shape 526"/>
        <p:cNvGrpSpPr/>
        <p:nvPr/>
      </p:nvGrpSpPr>
      <p:grpSpPr>
        <a:xfrm>
          <a:off x="0" y="0"/>
          <a:ext cx="0" cy="0"/>
          <a:chOff x="0" y="0"/>
          <a:chExt cx="0" cy="0"/>
        </a:xfrm>
      </p:grpSpPr>
      <p:sp>
        <p:nvSpPr>
          <p:cNvPr id="527" name="Google Shape;527;p100"/>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Think about accessibility from the start</a:t>
            </a:r>
            <a:endParaRPr sz="3200">
              <a:latin typeface="Helvetica Neue"/>
              <a:ea typeface="Helvetica Neue"/>
              <a:cs typeface="Helvetica Neue"/>
              <a:sym typeface="Helvetica Neue"/>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31" name="Shape 531"/>
        <p:cNvGrpSpPr/>
        <p:nvPr/>
      </p:nvGrpSpPr>
      <p:grpSpPr>
        <a:xfrm>
          <a:off x="0" y="0"/>
          <a:ext cx="0" cy="0"/>
          <a:chOff x="0" y="0"/>
          <a:chExt cx="0" cy="0"/>
        </a:xfrm>
      </p:grpSpPr>
      <p:sp>
        <p:nvSpPr>
          <p:cNvPr id="532" name="Google Shape;532;p101"/>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Run an automated accessibility testing tool</a:t>
            </a:r>
            <a:endParaRPr sz="3200">
              <a:latin typeface="Helvetica Neue"/>
              <a:ea typeface="Helvetica Neue"/>
              <a:cs typeface="Helvetica Neue"/>
              <a:sym typeface="Helvetica Neue"/>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36" name="Shape 536"/>
        <p:cNvGrpSpPr/>
        <p:nvPr/>
      </p:nvGrpSpPr>
      <p:grpSpPr>
        <a:xfrm>
          <a:off x="0" y="0"/>
          <a:ext cx="0" cy="0"/>
          <a:chOff x="0" y="0"/>
          <a:chExt cx="0" cy="0"/>
        </a:xfrm>
      </p:grpSpPr>
      <p:pic>
        <p:nvPicPr>
          <p:cNvPr descr="Sidebar lists multiple accessibility errors and the page has icons and text added to it which highlight specific accessibility errors as well as features, like showing all the headings and their levels" id="537" name="Google Shape;537;p102" title="WAVE (web accessibility evaluation tool) run on amazon.co.uk"/>
          <p:cNvPicPr preferRelativeResize="0"/>
          <p:nvPr/>
        </p:nvPicPr>
        <p:blipFill>
          <a:blip r:embed="rId3">
            <a:alphaModFix/>
          </a:blip>
          <a:stretch>
            <a:fillRect/>
          </a:stretch>
        </p:blipFill>
        <p:spPr>
          <a:xfrm>
            <a:off x="0" y="-77839"/>
            <a:ext cx="9144003" cy="524172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41" name="Shape 541"/>
        <p:cNvGrpSpPr/>
        <p:nvPr/>
      </p:nvGrpSpPr>
      <p:grpSpPr>
        <a:xfrm>
          <a:off x="0" y="0"/>
          <a:ext cx="0" cy="0"/>
          <a:chOff x="0" y="0"/>
          <a:chExt cx="0" cy="0"/>
        </a:xfrm>
      </p:grpSpPr>
      <p:pic>
        <p:nvPicPr>
          <p:cNvPr descr="Screenshot of https://alphagov.github.io/accessibility-tool-audit/" id="542" name="Google Shape;542;p103" title="How do automated accessibility checkers compare?"/>
          <p:cNvPicPr preferRelativeResize="0"/>
          <p:nvPr/>
        </p:nvPicPr>
        <p:blipFill>
          <a:blip r:embed="rId3">
            <a:alphaModFix/>
          </a:blip>
          <a:stretch>
            <a:fillRect/>
          </a:stretch>
        </p:blipFill>
        <p:spPr>
          <a:xfrm>
            <a:off x="3286" y="0"/>
            <a:ext cx="9140715" cy="462027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46" name="Shape 546"/>
        <p:cNvGrpSpPr/>
        <p:nvPr/>
      </p:nvGrpSpPr>
      <p:grpSpPr>
        <a:xfrm>
          <a:off x="0" y="0"/>
          <a:ext cx="0" cy="0"/>
          <a:chOff x="0" y="0"/>
          <a:chExt cx="0" cy="0"/>
        </a:xfrm>
      </p:grpSpPr>
      <p:sp>
        <p:nvSpPr>
          <p:cNvPr id="547" name="Google Shape;547;p104"/>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Perform manual checks</a:t>
            </a:r>
            <a:endParaRPr sz="3200">
              <a:latin typeface="Helvetica Neue"/>
              <a:ea typeface="Helvetica Neue"/>
              <a:cs typeface="Helvetica Neue"/>
              <a:sym typeface="Helvetica Neue"/>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51" name="Shape 551"/>
        <p:cNvGrpSpPr/>
        <p:nvPr/>
      </p:nvGrpSpPr>
      <p:grpSpPr>
        <a:xfrm>
          <a:off x="0" y="0"/>
          <a:ext cx="0" cy="0"/>
          <a:chOff x="0" y="0"/>
          <a:chExt cx="0" cy="0"/>
        </a:xfrm>
      </p:grpSpPr>
      <p:pic>
        <p:nvPicPr>
          <p:cNvPr descr="Screenshot of https://accessibility.18f.gov/checklist/" id="552" name="Google Shape;552;p105" title="18F Accessibility Guide - Checklist"/>
          <p:cNvPicPr preferRelativeResize="0"/>
          <p:nvPr/>
        </p:nvPicPr>
        <p:blipFill>
          <a:blip r:embed="rId3">
            <a:alphaModFix/>
          </a:blip>
          <a:stretch>
            <a:fillRect/>
          </a:stretch>
        </p:blipFill>
        <p:spPr>
          <a:xfrm>
            <a:off x="0" y="-28122"/>
            <a:ext cx="9144001" cy="516164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56" name="Shape 556"/>
        <p:cNvGrpSpPr/>
        <p:nvPr/>
      </p:nvGrpSpPr>
      <p:grpSpPr>
        <a:xfrm>
          <a:off x="0" y="0"/>
          <a:ext cx="0" cy="0"/>
          <a:chOff x="0" y="0"/>
          <a:chExt cx="0" cy="0"/>
        </a:xfrm>
      </p:grpSpPr>
      <p:sp>
        <p:nvSpPr>
          <p:cNvPr id="557" name="Google Shape;557;p106"/>
          <p:cNvSpPr txBox="1"/>
          <p:nvPr/>
        </p:nvSpPr>
        <p:spPr>
          <a:xfrm>
            <a:off x="533397" y="0"/>
            <a:ext cx="8096400" cy="4628400"/>
          </a:xfrm>
          <a:prstGeom prst="rect">
            <a:avLst/>
          </a:prstGeom>
          <a:no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None/>
            </a:pPr>
            <a:r>
              <a:rPr lang="en-GB" sz="3200">
                <a:latin typeface="Helvetica Neue"/>
                <a:ea typeface="Helvetica Neue"/>
                <a:cs typeface="Helvetica Neue"/>
                <a:sym typeface="Helvetica Neue"/>
              </a:rPr>
              <a:t>Test with assistive technologies</a:t>
            </a:r>
            <a:endParaRPr sz="3200">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DS Presentation Template 16:9">
  <a:themeElements>
    <a:clrScheme name="White">
      <a:dk1>
        <a:srgbClr val="0B0C0C"/>
      </a:dk1>
      <a:lt1>
        <a:srgbClr val="FFFFFF"/>
      </a:lt1>
      <a:dk2>
        <a:srgbClr val="53585F"/>
      </a:dk2>
      <a:lt2>
        <a:srgbClr val="DCDEE0"/>
      </a:lt2>
      <a:accent1>
        <a:srgbClr val="2472B6"/>
      </a:accent1>
      <a:accent2>
        <a:srgbClr val="00703C"/>
      </a:accent2>
      <a:accent3>
        <a:srgbClr val="FFFFFF"/>
      </a:accent3>
      <a:accent4>
        <a:srgbClr val="0365C0"/>
      </a:accent4>
      <a:accent5>
        <a:srgbClr val="00882B"/>
      </a:accent5>
      <a:accent6>
        <a:srgbClr val="FFDD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