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Lst>
  <p:sldSz cy="6858000" cx="9144000"/>
  <p:notesSz cx="6858000" cy="9144000"/>
  <p:embeddedFontLst>
    <p:embeddedFont>
      <p:font typeface="Roboto"/>
      <p:regular r:id="rId89"/>
      <p:bold r:id="rId90"/>
      <p:italic r:id="rId91"/>
      <p:boldItalic r:id="rId92"/>
    </p:embeddedFont>
    <p:embeddedFont>
      <p:font typeface="Proxima Nova"/>
      <p:regular r:id="rId93"/>
      <p:bold r:id="rId94"/>
      <p:italic r:id="rId95"/>
      <p:boldItalic r:id="rId96"/>
    </p:embeddedFont>
    <p:embeddedFont>
      <p:font typeface="Atkinson Hyperlegible"/>
      <p:regular r:id="rId97"/>
      <p:bold r:id="rId98"/>
      <p:italic r:id="rId99"/>
      <p:boldItalic r:id="rId100"/>
    </p:embeddedFont>
    <p:embeddedFont>
      <p:font typeface="Proxima Nova Semibold"/>
      <p:regular r:id="rId101"/>
      <p:bold r:id="rId102"/>
      <p:boldItalic r:id="rId103"/>
    </p:embeddedFont>
    <p:embeddedFont>
      <p:font typeface="Open Sans"/>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09">
          <p15:clr>
            <a:srgbClr val="A4A3A4"/>
          </p15:clr>
        </p15:guide>
        <p15:guide id="2" pos="2880">
          <p15:clr>
            <a:srgbClr val="9AA0A6"/>
          </p15:clr>
        </p15:guide>
        <p15:guide id="3" pos="190">
          <p15:clr>
            <a:srgbClr val="9AA0A6"/>
          </p15:clr>
        </p15:guide>
        <p15:guide id="4" orient="horz" pos="163">
          <p15:clr>
            <a:srgbClr val="9AA0A6"/>
          </p15:clr>
        </p15:guide>
        <p15:guide id="5" pos="5570">
          <p15:clr>
            <a:srgbClr val="9AA0A6"/>
          </p15:clr>
        </p15:guide>
        <p15:guide id="6" orient="horz" pos="104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09" orient="horz"/>
        <p:guide pos="2880"/>
        <p:guide pos="190"/>
        <p:guide pos="163" orient="horz"/>
        <p:guide pos="5570"/>
        <p:guide pos="104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OpenSans-boldItalic.fntdata"/><Relationship Id="rId106" Type="http://schemas.openxmlformats.org/officeDocument/2006/relationships/font" Target="fonts/OpenSans-italic.fntdata"/><Relationship Id="rId105" Type="http://schemas.openxmlformats.org/officeDocument/2006/relationships/font" Target="fonts/OpenSans-bold.fntdata"/><Relationship Id="rId104" Type="http://schemas.openxmlformats.org/officeDocument/2006/relationships/font" Target="fonts/OpenSans-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ProximaNovaSemibold-boldItalic.fntdata"/><Relationship Id="rId102" Type="http://schemas.openxmlformats.org/officeDocument/2006/relationships/font" Target="fonts/ProximaNovaSemibold-bold.fntdata"/><Relationship Id="rId101" Type="http://schemas.openxmlformats.org/officeDocument/2006/relationships/font" Target="fonts/ProximaNovaSemibold-regular.fntdata"/><Relationship Id="rId100" Type="http://schemas.openxmlformats.org/officeDocument/2006/relationships/font" Target="fonts/AtkinsonHyperlegible-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ProximaNova-italic.fntdata"/><Relationship Id="rId94" Type="http://schemas.openxmlformats.org/officeDocument/2006/relationships/font" Target="fonts/ProximaNova-bold.fntdata"/><Relationship Id="rId97" Type="http://schemas.openxmlformats.org/officeDocument/2006/relationships/font" Target="fonts/AtkinsonHyperlegible-regular.fntdata"/><Relationship Id="rId96" Type="http://schemas.openxmlformats.org/officeDocument/2006/relationships/font" Target="fonts/ProximaNova-boldItalic.fntdata"/><Relationship Id="rId11" Type="http://schemas.openxmlformats.org/officeDocument/2006/relationships/slide" Target="slides/slide6.xml"/><Relationship Id="rId99" Type="http://schemas.openxmlformats.org/officeDocument/2006/relationships/font" Target="fonts/AtkinsonHyperlegible-italic.fntdata"/><Relationship Id="rId10" Type="http://schemas.openxmlformats.org/officeDocument/2006/relationships/slide" Target="slides/slide5.xml"/><Relationship Id="rId98" Type="http://schemas.openxmlformats.org/officeDocument/2006/relationships/font" Target="fonts/AtkinsonHyperlegible-bold.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Roboto-italic.fntdata"/><Relationship Id="rId90" Type="http://schemas.openxmlformats.org/officeDocument/2006/relationships/font" Target="fonts/Roboto-bold.fntdata"/><Relationship Id="rId93" Type="http://schemas.openxmlformats.org/officeDocument/2006/relationships/font" Target="fonts/ProximaNova-regular.fntdata"/><Relationship Id="rId92" Type="http://schemas.openxmlformats.org/officeDocument/2006/relationships/font" Target="fonts/Robo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font" Target="fonts/Roboto-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bc.co.uk/sport/football/5398657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ow-many.herokuapp.com/"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qualityhumanrights.com/en/advice-and-guidance/public-sector-equality-duty"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uidance/accessibility-requirements-for-public-sector-websites-and-app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3.org/TR/WCAG21/"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service-manual/helping-people-to-use-your-service/making-your-service-accessible-an-introduction"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overnment/case-studies/on-the-frontline-of-ebola"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service-manual/technology/using-progressive-enhancement"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blog.gov.uk/2016/08/22/accessibility-and-me-james-buller/"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blog.gov.uk/2016/11/01/results-of-the-2016-gov-uk-assistive-technology-survey/"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UKHomeOffice/posters/blob/master/accessibility/researching-access-needs/Research-who_to_include_when%3F.pdf"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google/inside-google/googlers/vint-cerf-accessibility-cello-and-noisy-hearing-aids/"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sidegovuk.blog.gov.uk/2018/01/24/improving-accessibility-with-accessibility-acceptance-criteria/"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18f.gov/checklist/" TargetMode="External"/><Relationship Id="rId3" Type="http://schemas.openxmlformats.org/officeDocument/2006/relationships/hyperlink" Target="https://www.gov.uk/service-manual/technology/testing-with-assistive-technologies"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cessibility-manual.dwp.gov.uk/guidance-for-your-job-rol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 name="Google Shape;5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Good afternoon. </a:t>
            </a:r>
            <a:endParaRPr/>
          </a:p>
          <a:p>
            <a:pPr indent="0" lvl="0" marL="0" rtl="0" algn="l">
              <a:lnSpc>
                <a:spcPct val="100000"/>
              </a:lnSpc>
              <a:spcBef>
                <a:spcPts val="0"/>
              </a:spcBef>
              <a:spcAft>
                <a:spcPts val="0"/>
              </a:spcAft>
              <a:buSzPts val="1100"/>
              <a:buNone/>
            </a:pPr>
            <a:r>
              <a:rPr lang="en-GB"/>
              <a:t>I’m [YOUR NAME] from the Defra Accessibility Team. My colleague [THEIR NAME] is also here [and will be presenting with me today].</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[Describe speaker if needed by people who cannot see the video clearly - </a:t>
            </a:r>
            <a:br>
              <a:rPr lang="en-GB">
                <a:solidFill>
                  <a:schemeClr val="dk1"/>
                </a:solidFill>
              </a:rPr>
            </a:br>
            <a:r>
              <a:rPr lang="en-GB">
                <a:solidFill>
                  <a:schemeClr val="dk1"/>
                </a:solidFill>
              </a:rPr>
              <a:t>eg I’m a white man with short grey hair and light beard. I wear rimless glasses. I’m wearing a light blue shirt and a dark grey jumper.]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Is there anyone who can’t see these slides clearly?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075fd98765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075fd9876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chemeClr val="dk1"/>
                </a:solidFill>
              </a:rPr>
              <a:t>The moral of this story? </a:t>
            </a:r>
            <a:br>
              <a:rPr b="1" lang="en-GB" sz="1200">
                <a:solidFill>
                  <a:schemeClr val="dk1"/>
                </a:solidFill>
              </a:rPr>
            </a:br>
            <a:r>
              <a:rPr b="1" lang="en-GB" sz="1200">
                <a:solidFill>
                  <a:schemeClr val="dk1"/>
                </a:solidFill>
              </a:rPr>
              <a:t>Not every disabled person is an expert in assistive technology.  Disabled people may also have low digital skills.</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075fd98765_0_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075fd9876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0457f5d1e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0457f5d1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This photo simulates colour deficiency.</a:t>
            </a:r>
            <a:endParaRPr/>
          </a:p>
          <a:p>
            <a:pPr indent="0" lvl="0" marL="0" rtl="0" algn="l">
              <a:spcBef>
                <a:spcPts val="0"/>
              </a:spcBef>
              <a:spcAft>
                <a:spcPts val="0"/>
              </a:spcAft>
              <a:buNone/>
            </a:pPr>
            <a:r>
              <a:rPr lang="en-GB"/>
              <a:t>The footballer in the middle has red kit and it is hard to distinguish against the crowd.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0457f5d1e5_0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0457f5d1e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Bruno Fernandes shoots while in action for Portugal.</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Wearing a red top, he seems easy to pick out.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0457f5d1e5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0457f5d1e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Imagine you are a trainer or referee and you hand out </a:t>
            </a:r>
            <a:r>
              <a:rPr lang="en-GB"/>
              <a:t>fluorescent</a:t>
            </a:r>
            <a:r>
              <a:rPr lang="en-GB"/>
              <a:t> tabards to help tell with team is which.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0457f5d1e5_0_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0457f5d1e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This photo simulates colour deficiency.</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How would you feel about training, or referring this match if you had colour deficiency?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075fd98765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075fd9876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 partnership with Uefa, the FA co-authored colour blindness guidelines that are now being adopted by more clubs and national associations.</a:t>
            </a:r>
            <a:br>
              <a:rPr lang="en-GB"/>
            </a:br>
            <a:r>
              <a:rPr lang="en-GB"/>
              <a:t>Reference: </a:t>
            </a:r>
            <a:r>
              <a:rPr lang="en-GB" u="sng">
                <a:solidFill>
                  <a:schemeClr val="hlink"/>
                </a:solidFill>
                <a:hlinkClick r:id="rId2"/>
              </a:rPr>
              <a:t>https://www.bbc.co.uk/sport/football/53986570</a:t>
            </a:r>
            <a:r>
              <a:rPr lang="en-GB"/>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f22a269b3f_0_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f22a269b3f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It’s about 1 in 200 for females.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f22a269b3f_0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f22a269b3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social model of disability describes people as being disabled by barriers in society, not by our impairment or difference.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You may not have impairments but y</a:t>
            </a:r>
            <a:r>
              <a:rPr lang="en-GB"/>
              <a:t>ou too may be faced with situations or circumstances that </a:t>
            </a:r>
            <a:r>
              <a:rPr lang="en-GB"/>
              <a:t>disable</a:t>
            </a:r>
            <a:r>
              <a:rPr lang="en-GB"/>
              <a:t> you. Let’s look at some of these.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0457f5d1e5_0_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0457f5d1e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Imagine we had a situation - hard to imagine I know - where your users for some reason, had to work at home so they were distracted by children, deliveries and others working from home?</a:t>
            </a:r>
            <a:br>
              <a:rPr lang="en-GB"/>
            </a:br>
            <a:r>
              <a:rPr lang="en-GB"/>
              <a:t>What if the software they had to work on increased the cognitive load such that they kept losing track of what they were doing - or made mistakes?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05d2289bda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05d2289bd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0457f5d1e5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0457f5d1e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0457f5d1e5_0_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0457f5d1e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07410ed50c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07410ed5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3F3F42"/>
                </a:solidFill>
                <a:highlight>
                  <a:srgbClr val="FFFFFF"/>
                </a:highlight>
              </a:rPr>
              <a:t>Nasa astronaut Chris Hadfield might be keen to hear that. He made headlines in 2001 when cleaning fluid leaked inside his visor and irritated his eyes so he was unable to see mid-spacewalk.</a:t>
            </a:r>
            <a:endParaRPr sz="1200">
              <a:solidFill>
                <a:srgbClr val="3F3F42"/>
              </a:solidFill>
              <a:highlight>
                <a:srgbClr val="FFFFFF"/>
              </a:highlight>
            </a:endParaRPr>
          </a:p>
          <a:p>
            <a:pPr indent="0" lvl="0" marL="0" rtl="0" algn="l">
              <a:lnSpc>
                <a:spcPct val="115000"/>
              </a:lnSpc>
              <a:spcBef>
                <a:spcPts val="0"/>
              </a:spcBef>
              <a:spcAft>
                <a:spcPts val="0"/>
              </a:spcAft>
              <a:buNone/>
            </a:pPr>
            <a:r>
              <a:rPr lang="en-GB" sz="1200">
                <a:solidFill>
                  <a:srgbClr val="3F3F42"/>
                </a:solidFill>
                <a:highlight>
                  <a:srgbClr val="FFFFFF"/>
                </a:highlight>
              </a:rPr>
              <a:t>Had tactile and audio information been available to him, not only would it have benefitted a blind crew but Hadfield might have felt safer too.</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f22a269b3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f22a269b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Accessibility is not just about screen readers. </a:t>
            </a:r>
            <a:br>
              <a:rPr lang="en-GB"/>
            </a:br>
            <a:r>
              <a:rPr lang="en-GB"/>
              <a:t>You might:</a:t>
            </a:r>
            <a:endParaRPr/>
          </a:p>
          <a:p>
            <a:pPr indent="-298450" lvl="0" marL="457200" rtl="0" algn="l">
              <a:spcBef>
                <a:spcPts val="0"/>
              </a:spcBef>
              <a:spcAft>
                <a:spcPts val="0"/>
              </a:spcAft>
              <a:buSzPts val="1100"/>
              <a:buChar char="●"/>
            </a:pPr>
            <a:r>
              <a:rPr lang="en-GB"/>
              <a:t>break your arm or wrist</a:t>
            </a:r>
            <a:endParaRPr/>
          </a:p>
          <a:p>
            <a:pPr indent="-298450" lvl="0" marL="457200" rtl="0" algn="l">
              <a:spcBef>
                <a:spcPts val="0"/>
              </a:spcBef>
              <a:spcAft>
                <a:spcPts val="0"/>
              </a:spcAft>
              <a:buSzPts val="1100"/>
              <a:buChar char="●"/>
            </a:pPr>
            <a:r>
              <a:rPr lang="en-GB"/>
              <a:t>get repetitive strain injury (RSI)</a:t>
            </a:r>
            <a:endParaRPr/>
          </a:p>
          <a:p>
            <a:pPr indent="-298450" lvl="0" marL="457200" rtl="0" algn="l">
              <a:spcBef>
                <a:spcPts val="0"/>
              </a:spcBef>
              <a:spcAft>
                <a:spcPts val="0"/>
              </a:spcAft>
              <a:buSzPts val="1100"/>
              <a:buChar char="●"/>
            </a:pPr>
            <a:r>
              <a:rPr lang="en-GB"/>
              <a:t>injure an eye or develop an eye condition</a:t>
            </a:r>
            <a:endParaRPr/>
          </a:p>
          <a:p>
            <a:pPr indent="-298450" lvl="0" marL="457200" rtl="0" algn="l">
              <a:spcBef>
                <a:spcPts val="0"/>
              </a:spcBef>
              <a:spcAft>
                <a:spcPts val="0"/>
              </a:spcAft>
              <a:buSzPts val="1100"/>
              <a:buChar char="●"/>
            </a:pPr>
            <a:r>
              <a:rPr lang="en-GB"/>
              <a:t>You might prefer to use different screen colours</a:t>
            </a:r>
            <a:endParaRPr/>
          </a:p>
          <a:p>
            <a:pPr indent="-298450" lvl="0" marL="457200" rtl="0" algn="l">
              <a:spcBef>
                <a:spcPts val="0"/>
              </a:spcBef>
              <a:spcAft>
                <a:spcPts val="0"/>
              </a:spcAft>
              <a:buSzPts val="1100"/>
              <a:buChar char="●"/>
            </a:pPr>
            <a:r>
              <a:rPr lang="en-GB"/>
              <a:t>need to use the application on a phone or tablet (on a train, or whilst moving)</a:t>
            </a:r>
            <a:endParaRPr/>
          </a:p>
          <a:p>
            <a:pPr indent="-298450" lvl="0" marL="457200" rtl="0" algn="l">
              <a:spcBef>
                <a:spcPts val="0"/>
              </a:spcBef>
              <a:spcAft>
                <a:spcPts val="0"/>
              </a:spcAft>
              <a:buSzPts val="1100"/>
              <a:buChar char="●"/>
            </a:pPr>
            <a:r>
              <a:rPr lang="en-GB"/>
              <a:t>get older</a:t>
            </a:r>
            <a:endParaRPr/>
          </a:p>
          <a:p>
            <a:pPr indent="0" lvl="0" marL="0" rtl="0" algn="l">
              <a:spcBef>
                <a:spcPts val="0"/>
              </a:spcBef>
              <a:spcAft>
                <a:spcPts val="0"/>
              </a:spcAft>
              <a:buNone/>
            </a:pPr>
            <a:r>
              <a:rPr lang="en-GB"/>
              <a:t>Not all disabilities are permanent.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 text: Illustration of permanent, temporary and situational disability for touch and sight. </a:t>
            </a:r>
            <a:br>
              <a:rPr lang="en-GB"/>
            </a:br>
            <a:r>
              <a:rPr lang="en-GB"/>
              <a:t>Touch disability - </a:t>
            </a:r>
            <a:r>
              <a:rPr lang="en-GB"/>
              <a:t>permanent</a:t>
            </a:r>
            <a:r>
              <a:rPr lang="en-GB"/>
              <a:t> is having one arm; temporary is having an arm injury; situational is having a new baby to hold.</a:t>
            </a:r>
            <a:br>
              <a:rPr lang="en-GB"/>
            </a:br>
            <a:r>
              <a:rPr lang="en-GB"/>
              <a:t>Seeing disability: </a:t>
            </a:r>
            <a:r>
              <a:rPr lang="en-GB">
                <a:solidFill>
                  <a:schemeClr val="dk1"/>
                </a:solidFill>
              </a:rPr>
              <a:t>permanent is being blind; temporary is having a cataract; situational is being a distracted driver.]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075fd98765_0_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075fd9876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0457f5d1e5_0_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0457f5d1e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Any Strictly fans? Do you ever watch with subtitles while you are doing something else? Or </a:t>
            </a:r>
            <a:r>
              <a:rPr lang="en-GB"/>
              <a:t>watch</a:t>
            </a:r>
            <a:r>
              <a:rPr lang="en-GB"/>
              <a:t> the news on subtitles in a waiting room? Or </a:t>
            </a:r>
            <a:r>
              <a:rPr lang="en-GB"/>
              <a:t>switch</a:t>
            </a:r>
            <a:r>
              <a:rPr lang="en-GB"/>
              <a:t> on subtitles when actors mumble?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 text: Screen capture from BBC Strictly Come Dancing showing </a:t>
            </a:r>
            <a:r>
              <a:rPr lang="en-GB"/>
              <a:t>Claudia</a:t>
            </a:r>
            <a:r>
              <a:rPr lang="en-GB"/>
              <a:t> Winkleman with onscreen subtitles “Sadly, tonight we will lose another couple from the </a:t>
            </a:r>
            <a:r>
              <a:rPr lang="en-GB"/>
              <a:t>competition</a:t>
            </a:r>
            <a:r>
              <a:rPr lang="en-GB"/>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457f5d1e5_0_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0457f5d1e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Has anyone tried dark mode on your phone? Is it easier on your eyes? Would it be frustrating if one app or website didn’t work well with dark mode?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 text: 3 screenshots of iPhone in dark mode where the screen has mostly a black background]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0457f5d1e5_0_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0457f5d1e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Does anyone here use the tab key to move through forms? How would you feel if it got stuck half way down the page? If you haven’t tried it, have a go next time you fill in a form - it’s a time saver.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 text: tab key on a computer keyboard]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0457f5d1e5_0_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0457f5d1e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You’re on a Teams call.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 text: A worker at a desk using a laptop to make a video call to another person.]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0457f5d1e5_0_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0457f5d1e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And someone asks - can you make that a bit bigger please. The text is too small to read. What if the software or website did not allow you to increase the text size?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 text: photo of a computer screen </a:t>
            </a:r>
            <a:r>
              <a:rPr lang="en-GB"/>
              <a:t>showing a</a:t>
            </a:r>
            <a:r>
              <a:rPr lang="en-GB"/>
              <a:t> spreadsheet with a really small font </a:t>
            </a:r>
            <a:r>
              <a:rPr lang="en-GB"/>
              <a:t>size]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0bf03ef884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0bf03ef88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Today we’ll be spending about 45 minutes introducing website accessibility.</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f22a269b3f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f22a269b3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may surprise you to know that 60% of people without disabilities use some kind of accessibility feature.</a:t>
            </a:r>
            <a:br>
              <a:rPr lang="en-GB"/>
            </a:br>
            <a:r>
              <a:rPr lang="en-GB"/>
              <a:t>For example, video captions, text zoom, dark mode, tabbing between form fields.</a:t>
            </a:r>
            <a:endParaRPr/>
          </a:p>
          <a:p>
            <a:pPr indent="0" lvl="0" marL="0" rtl="0" algn="l">
              <a:spcBef>
                <a:spcPts val="0"/>
              </a:spcBef>
              <a:spcAft>
                <a:spcPts val="0"/>
              </a:spcAft>
              <a:buClr>
                <a:schemeClr val="dk1"/>
              </a:buClr>
              <a:buSzPts val="1100"/>
              <a:buFont typeface="Arial"/>
              <a:buNone/>
            </a:pPr>
            <a:r>
              <a:rPr lang="en-GB">
                <a:solidFill>
                  <a:schemeClr val="dk1"/>
                </a:solidFill>
              </a:rPr>
              <a:t>You probably use some of these.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075fd9876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075fd987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quick quiz</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 need to type this into the chat - just keep your answer to </a:t>
            </a:r>
            <a:r>
              <a:rPr lang="en-GB"/>
              <a:t>yourself</a:t>
            </a:r>
            <a:r>
              <a:rPr lang="en-GB"/>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07410ed50c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07410ed50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Question 1: w</a:t>
            </a:r>
            <a:r>
              <a:rPr lang="en-GB"/>
              <a:t>hich of these people is disabled?</a:t>
            </a:r>
            <a:endParaRPr/>
          </a:p>
          <a:p>
            <a:pPr indent="0" lvl="0" marL="0" rtl="0" algn="l">
              <a:spcBef>
                <a:spcPts val="0"/>
              </a:spcBef>
              <a:spcAft>
                <a:spcPts val="0"/>
              </a:spcAft>
              <a:buNone/>
            </a:pPr>
            <a:r>
              <a:rPr lang="en-GB"/>
              <a:t>Is it A, B, C or a combination?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 text: three people sitting on a sofa all using </a:t>
            </a:r>
            <a:r>
              <a:rPr lang="en-GB"/>
              <a:t>smartphones. The people are marked with the letters A, B and C.]</a:t>
            </a:r>
            <a:r>
              <a:rPr lang="en-GB"/>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0457f5d1e5_0_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0457f5d1e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Question 1: which of these people has dyslexia?</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Is it A, B, C, D or a combination?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[Alt text: four people sitting at an office conference table. The people are marked with the letters A, B, C and 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f22a269b3f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f22a269b3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There are </a:t>
            </a:r>
            <a:r>
              <a:rPr lang="en-GB"/>
              <a:t>14 million disabled people in the UK according to the Family Resources Survey 2020.</a:t>
            </a:r>
            <a:endParaRPr/>
          </a:p>
          <a:p>
            <a:pPr indent="0" lvl="0" marL="0" rtl="0" algn="l">
              <a:spcBef>
                <a:spcPts val="0"/>
              </a:spcBef>
              <a:spcAft>
                <a:spcPts val="0"/>
              </a:spcAft>
              <a:buNone/>
            </a:pPr>
            <a:r>
              <a:rPr lang="en-GB"/>
              <a:t>That’s a lot of us.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Let’s take a look at how that might affect your service.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a:t>Can you type into the chat how many people you estimate might use your service?</a:t>
            </a:r>
            <a:endParaRPr b="1"/>
          </a:p>
          <a:p>
            <a:pPr indent="0" lvl="0" marL="0" rtl="0" algn="l">
              <a:spcBef>
                <a:spcPts val="0"/>
              </a:spcBef>
              <a:spcAft>
                <a:spcPts val="0"/>
              </a:spcAft>
              <a:buNone/>
            </a:pPr>
            <a:br>
              <a:rPr lang="en-GB"/>
            </a:br>
            <a:r>
              <a:rPr lang="en-GB" u="sng">
                <a:solidFill>
                  <a:schemeClr val="hlink"/>
                </a:solidFill>
                <a:hlinkClick r:id="rId2"/>
              </a:rPr>
              <a:t>https://how-many.herokuapp.com/</a:t>
            </a:r>
            <a:r>
              <a:rPr lang="en-GB"/>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22a269b3f_0_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f22a269b3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 given all of the people who might benefit from accessibility</a:t>
            </a:r>
            <a:endParaRPr/>
          </a:p>
          <a:p>
            <a:pPr indent="0" lvl="0" marL="0" rtl="0" algn="l">
              <a:spcBef>
                <a:spcPts val="0"/>
              </a:spcBef>
              <a:spcAft>
                <a:spcPts val="0"/>
              </a:spcAft>
              <a:buNone/>
            </a:pPr>
            <a:r>
              <a:rPr lang="en-GB"/>
              <a:t>the question might be </a:t>
            </a:r>
            <a:endParaRPr/>
          </a:p>
          <a:p>
            <a:pPr indent="0" lvl="0" marL="0" rtl="0" algn="l">
              <a:spcBef>
                <a:spcPts val="0"/>
              </a:spcBef>
              <a:spcAft>
                <a:spcPts val="0"/>
              </a:spcAft>
              <a:buNone/>
            </a:pPr>
            <a:r>
              <a:rPr lang="en-GB"/>
              <a:t>- who do you want to exclude from using your website?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Each barrier that you don’t remove, or add to your </a:t>
            </a:r>
            <a:r>
              <a:rPr lang="en-GB"/>
              <a:t>service</a:t>
            </a:r>
            <a:r>
              <a:rPr lang="en-GB"/>
              <a:t> will exclude some people from using </a:t>
            </a:r>
            <a:r>
              <a:rPr lang="en-GB"/>
              <a:t>your</a:t>
            </a:r>
            <a:r>
              <a:rPr lang="en-GB"/>
              <a:t> service.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[Image is decorative]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0457f5d1e5_0_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0457f5d1e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We’ve talked about not wanting to exclude people from our service: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Because</a:t>
            </a:r>
            <a:r>
              <a:rPr lang="en-GB"/>
              <a:t> it’s their right.</a:t>
            </a:r>
            <a:endParaRPr/>
          </a:p>
          <a:p>
            <a:pPr indent="0" lvl="0" marL="0" rtl="0" algn="l">
              <a:spcBef>
                <a:spcPts val="0"/>
              </a:spcBef>
              <a:spcAft>
                <a:spcPts val="0"/>
              </a:spcAft>
              <a:buNone/>
            </a:pPr>
            <a:r>
              <a:rPr lang="en-GB"/>
              <a:t>Because</a:t>
            </a:r>
            <a:r>
              <a:rPr lang="en-GB"/>
              <a:t> we want our </a:t>
            </a:r>
            <a:r>
              <a:rPr lang="en-GB"/>
              <a:t>service</a:t>
            </a:r>
            <a:r>
              <a:rPr lang="en-GB"/>
              <a:t> to </a:t>
            </a:r>
            <a:r>
              <a:rPr lang="en-GB"/>
              <a:t>succeed.</a:t>
            </a:r>
            <a:endParaRPr/>
          </a:p>
          <a:p>
            <a:pPr indent="0" lvl="0" marL="0" rtl="0" algn="l">
              <a:spcBef>
                <a:spcPts val="0"/>
              </a:spcBef>
              <a:spcAft>
                <a:spcPts val="0"/>
              </a:spcAft>
              <a:buNone/>
            </a:pPr>
            <a:r>
              <a:rPr lang="en-GB"/>
              <a:t>Because it’s the right thing to do.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But even if you don’t buy any of that, it’s the law.</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f22a269b3f_0_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f22a269b3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a:t>
            </a:r>
            <a:r>
              <a:rPr lang="en-GB"/>
              <a:t>Equality Act came into force 11 years ago. It’s still the </a:t>
            </a:r>
            <a:r>
              <a:rPr lang="en-GB"/>
              <a:t>overriding</a:t>
            </a:r>
            <a:r>
              <a:rPr lang="en-GB"/>
              <a:t> </a:t>
            </a:r>
            <a:r>
              <a:rPr lang="en-GB"/>
              <a:t>legislation</a:t>
            </a:r>
            <a:r>
              <a:rPr lang="en-GB"/>
              <a:t> for </a:t>
            </a:r>
            <a:r>
              <a:rPr lang="en-GB"/>
              <a:t>accessibility</a:t>
            </a:r>
            <a:r>
              <a:rPr lang="en-GB"/>
              <a:t>.</a:t>
            </a:r>
            <a:endParaRPr/>
          </a:p>
          <a:p>
            <a:pPr indent="0" lvl="0" marL="0" rtl="0" algn="l">
              <a:spcBef>
                <a:spcPts val="0"/>
              </a:spcBef>
              <a:spcAft>
                <a:spcPts val="0"/>
              </a:spcAft>
              <a:buNone/>
            </a:pPr>
            <a:r>
              <a:rPr lang="en-GB"/>
              <a:t>There are the new public sector </a:t>
            </a:r>
            <a:r>
              <a:rPr lang="en-GB"/>
              <a:t>regulations</a:t>
            </a:r>
            <a:r>
              <a:rPr lang="en-GB"/>
              <a:t>, which build upon the Equality Act.</a:t>
            </a:r>
            <a:endParaRPr/>
          </a:p>
          <a:p>
            <a:pPr indent="0" lvl="0" marL="0" rtl="0" algn="l">
              <a:spcBef>
                <a:spcPts val="0"/>
              </a:spcBef>
              <a:spcAft>
                <a:spcPts val="0"/>
              </a:spcAft>
              <a:buNone/>
            </a:pPr>
            <a:r>
              <a:rPr lang="en-GB"/>
              <a:t>And as a </a:t>
            </a:r>
            <a:r>
              <a:rPr lang="en-GB"/>
              <a:t>government</a:t>
            </a:r>
            <a:r>
              <a:rPr lang="en-GB"/>
              <a:t> department, the GDS Service Standard may apply to your service. It pre-dates the public </a:t>
            </a:r>
            <a:r>
              <a:rPr lang="en-GB"/>
              <a:t>sector</a:t>
            </a:r>
            <a:r>
              <a:rPr lang="en-GB"/>
              <a:t> regulations. </a:t>
            </a:r>
            <a:r>
              <a:rPr lang="en-GB"/>
              <a:t>It may apply through spend control for some projects.</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This is true of both public-facing services and non-public facing services</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Government is both a service provider and an employer - and the Equality Act covers both service providers and employers</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(It’s the Disability Discrimination Act for Northern Ireland)</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The Public Sector Equality Duty is part of the Equality Act 2010. We have an obligation to positively promote equality, not merely to avoid discrimination.</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Reference: </a:t>
            </a:r>
            <a:r>
              <a:rPr lang="en-GB" u="sng">
                <a:solidFill>
                  <a:schemeClr val="hlink"/>
                </a:solidFill>
                <a:hlinkClick r:id="rId2"/>
              </a:rPr>
              <a:t>https://www.equalityhumanrights.com/en/advice-and-guidance/public-sector-equality-duty</a:t>
            </a:r>
            <a:r>
              <a:rPr lang="en-GB">
                <a:solidFill>
                  <a:schemeClr val="dk1"/>
                </a:solidFill>
              </a:rPr>
              <a:t>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075fd98765_0_8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1075fd98765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Regulations came into force in September 2018 - 3 years ago.</a:t>
            </a:r>
            <a:br>
              <a:rPr lang="en-GB"/>
            </a:br>
            <a:r>
              <a:rPr lang="en-GB"/>
              <a:t>Websites that existed before the act had until last September to comply.</a:t>
            </a:r>
            <a:br>
              <a:rPr lang="en-GB"/>
            </a:br>
            <a:r>
              <a:rPr lang="en-GB"/>
              <a:t>Mobile apps compliant by June 2021.</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There’s guidance on GOV.UK: </a:t>
            </a:r>
            <a:r>
              <a:rPr lang="en-GB" u="sng">
                <a:solidFill>
                  <a:schemeClr val="hlink"/>
                </a:solidFill>
                <a:hlinkClick r:id="rId2"/>
              </a:rPr>
              <a:t>https://www.gov.uk/guidance/accessibility-requirements-for-public-sector-websites-and-apps</a:t>
            </a:r>
            <a:r>
              <a:rPr lang="en-GB"/>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0bf03ef884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0bf03ef8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Please type in the chat to let us know what you know already about accessibility.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S = not a lot</a:t>
            </a:r>
            <a:endParaRPr>
              <a:solidFill>
                <a:schemeClr val="dk1"/>
              </a:solidFill>
            </a:endParaRPr>
          </a:p>
          <a:p>
            <a:pPr indent="0" lvl="0" marL="0" rtl="0" algn="l">
              <a:spcBef>
                <a:spcPts val="0"/>
              </a:spcBef>
              <a:spcAft>
                <a:spcPts val="0"/>
              </a:spcAft>
              <a:buNone/>
            </a:pPr>
            <a:r>
              <a:rPr lang="en-GB">
                <a:solidFill>
                  <a:schemeClr val="dk1"/>
                </a:solidFill>
              </a:rPr>
              <a:t>M = something</a:t>
            </a:r>
            <a:endParaRPr>
              <a:solidFill>
                <a:schemeClr val="dk1"/>
              </a:solidFill>
            </a:endParaRPr>
          </a:p>
          <a:p>
            <a:pPr indent="0" lvl="0" marL="0" rtl="0" algn="l">
              <a:spcBef>
                <a:spcPts val="0"/>
              </a:spcBef>
              <a:spcAft>
                <a:spcPts val="0"/>
              </a:spcAft>
              <a:buNone/>
            </a:pPr>
            <a:r>
              <a:rPr lang="en-GB">
                <a:solidFill>
                  <a:schemeClr val="dk1"/>
                </a:solidFill>
              </a:rPr>
              <a:t>L  = quite a bit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It’s OK not to type anything if you prefer.</a:t>
            </a:r>
            <a:br>
              <a:rPr lang="en-GB">
                <a:solidFill>
                  <a:schemeClr val="dk1"/>
                </a:solidFill>
              </a:rPr>
            </a:br>
            <a:br>
              <a:rPr lang="en-GB">
                <a:solidFill>
                  <a:schemeClr val="dk1"/>
                </a:solidFill>
              </a:rPr>
            </a:br>
            <a:r>
              <a:rPr lang="en-GB">
                <a:solidFill>
                  <a:schemeClr val="dk1"/>
                </a:solidFill>
              </a:rPr>
              <a:t>[Summarise, roughly, the results - eg “OK most of you say you don’t know a lot about accessibility”]</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075fd98765_0_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075fd9876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GB">
                <a:solidFill>
                  <a:schemeClr val="dk1"/>
                </a:solidFill>
              </a:rPr>
              <a:t>Let’s talk about WCAG.</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Most common and internationally accepted standard is the Web Content Accessibility Guidelines - WCAG - I pronounce it “WUH-CAG”.</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latest version 2.1 is referenced in the Public Sector Bodies Accessibility Regulations.</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It’s a technical standard and can be difficult to understand.</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It divides the guidelines into A, AA and AAA. Essentially, these are roughly in order of how great a barrier they present. Single A are </a:t>
            </a:r>
            <a:r>
              <a:rPr lang="en-GB">
                <a:solidFill>
                  <a:schemeClr val="dk1"/>
                </a:solidFill>
              </a:rPr>
              <a:t>usually</a:t>
            </a:r>
            <a:r>
              <a:rPr lang="en-GB">
                <a:solidFill>
                  <a:schemeClr val="dk1"/>
                </a:solidFill>
              </a:rPr>
              <a:t> the </a:t>
            </a:r>
            <a:r>
              <a:rPr lang="en-GB">
                <a:solidFill>
                  <a:schemeClr val="dk1"/>
                </a:solidFill>
              </a:rPr>
              <a:t>priority</a:t>
            </a:r>
            <a:r>
              <a:rPr lang="en-GB">
                <a:solidFill>
                  <a:schemeClr val="dk1"/>
                </a:solidFill>
              </a:rPr>
              <a:t> criteria.</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There are 50 </a:t>
            </a:r>
            <a:r>
              <a:rPr lang="en-GB">
                <a:solidFill>
                  <a:schemeClr val="dk1"/>
                </a:solidFill>
              </a:rPr>
              <a:t>success</a:t>
            </a:r>
            <a:r>
              <a:rPr lang="en-GB">
                <a:solidFill>
                  <a:schemeClr val="dk1"/>
                </a:solidFill>
              </a:rPr>
              <a:t> criteria for AA level and that’s what we focus on when we test. We’ll look at some examples later.</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Reference </a:t>
            </a:r>
            <a:r>
              <a:rPr lang="en-GB" u="sng">
                <a:solidFill>
                  <a:schemeClr val="hlink"/>
                </a:solidFill>
                <a:hlinkClick r:id="rId2"/>
              </a:rPr>
              <a:t>https://www.w3.org/TR/WCAG21/</a:t>
            </a:r>
            <a:r>
              <a:rPr lang="en-GB">
                <a:solidFill>
                  <a:schemeClr val="dk1"/>
                </a:solidFill>
              </a:rPr>
              <a:t>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[Alt text: Screenshot of https://www.w3.org/TR/WCAG21/]</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075fd98765_0_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075fd9876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075fd98765_0_1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075fd9876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Point 5 of the service standard “Your service must be accessible to everyone who needs it, including services only used by public servants.”</a:t>
            </a:r>
            <a:endParaRPr/>
          </a:p>
          <a:p>
            <a:pPr indent="0" lvl="0" marL="0" rtl="0" algn="l">
              <a:spcBef>
                <a:spcPts val="0"/>
              </a:spcBef>
              <a:spcAft>
                <a:spcPts val="0"/>
              </a:spcAft>
              <a:buClr>
                <a:schemeClr val="dk1"/>
              </a:buClr>
              <a:buSzPts val="1100"/>
              <a:buFont typeface="Arial"/>
              <a:buNone/>
            </a:pPr>
            <a:r>
              <a:rPr lang="en-GB" u="sng">
                <a:solidFill>
                  <a:schemeClr val="hlink"/>
                </a:solidFill>
                <a:hlinkClick r:id="rId2"/>
              </a:rPr>
              <a:t>https://www.gov.uk/service-manual/helping-people-to-use-your-service/making-your-service-accessible-an-introduction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Alt text: </a:t>
            </a:r>
            <a:r>
              <a:rPr lang="en-GB"/>
              <a:t>screenshot</a:t>
            </a:r>
            <a:r>
              <a:rPr lang="en-GB"/>
              <a:t> of the above URL - Making your service accessible: an introduction]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075fd98765_0_1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075fd98765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Accessibility means having no barriers</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it’s not quite the same as assisted digital</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both are requirements for government digital services</a:t>
            </a:r>
            <a:endParaRPr>
              <a:solidFill>
                <a:schemeClr val="dk1"/>
              </a:solidFill>
            </a:endParaRPr>
          </a:p>
          <a:p>
            <a:pPr indent="0" lvl="0" marL="0" rtl="0" algn="l">
              <a:spcBef>
                <a:spcPts val="0"/>
              </a:spcBef>
              <a:spcAft>
                <a:spcPts val="0"/>
              </a:spcAft>
              <a:buClr>
                <a:srgbClr val="0B0C0C"/>
              </a:buClr>
              <a:buSzPts val="1100"/>
              <a:buFont typeface="Arial"/>
              <a:buNone/>
            </a:pPr>
            <a:r>
              <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The key point is that you can’t make your service not accessible and then provide a call centre number to replace access to your service.</a:t>
            </a:r>
            <a:endParaRPr>
              <a:solidFill>
                <a:schemeClr val="dk1"/>
              </a:solidFill>
            </a:endParaRPr>
          </a:p>
          <a:p>
            <a:pPr indent="0" lvl="0" marL="0" rtl="0" algn="l">
              <a:spcBef>
                <a:spcPts val="0"/>
              </a:spcBef>
              <a:spcAft>
                <a:spcPts val="0"/>
              </a:spcAft>
              <a:buClr>
                <a:srgbClr val="0B0C0C"/>
              </a:buClr>
              <a:buSzPts val="1100"/>
              <a:buFont typeface="Arial"/>
              <a:buNone/>
            </a:pPr>
            <a:r>
              <a:t/>
            </a:r>
            <a:endParaRPr>
              <a:solidFill>
                <a:schemeClr val="dk1"/>
              </a:solidFill>
            </a:endParaRPr>
          </a:p>
          <a:p>
            <a:pPr indent="0" lvl="0" marL="0" rtl="0" algn="l">
              <a:spcBef>
                <a:spcPts val="0"/>
              </a:spcBef>
              <a:spcAft>
                <a:spcPts val="0"/>
              </a:spcAft>
              <a:buClr>
                <a:srgbClr val="0B0C0C"/>
              </a:buClr>
              <a:buSzPts val="1100"/>
              <a:buFont typeface="Arial"/>
              <a:buNone/>
            </a:pPr>
            <a:r>
              <a:rPr b="1" lang="en-GB">
                <a:solidFill>
                  <a:schemeClr val="dk1"/>
                </a:solidFill>
              </a:rPr>
              <a:t>Examples:</a:t>
            </a:r>
            <a:endParaRPr b="1">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“I can use your service with my screen reader” is accessibility.</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“I don’t have access needs but I don’t have Internet and I’ve never used a website” is assisted digital.</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“I’ve never used the Internet but I’m deaf and I’d prefer to text or email you” is both…</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075fd98765_0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075fd9876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075fd98765_0_1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075fd98765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GB">
                <a:solidFill>
                  <a:schemeClr val="dk1"/>
                </a:solidFill>
              </a:rPr>
              <a:t>On screen we have a small diagram, with a user to the left, who must operate the laptop, phone and documents pictured, to do that, they must perceive this media and understand it in order to operate it. This forms a cycle of perceiving, understanding and operating. At the centre of the loop is the word: “Robust”</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To use something, you’ve got to to be able to perceive, understand and operate it. And the thing has to be robust.</a:t>
            </a:r>
            <a:endParaRPr>
              <a:solidFill>
                <a:schemeClr val="dk1"/>
              </a:solidFill>
            </a:endParaRPr>
          </a:p>
          <a:p>
            <a:pPr indent="0" lvl="0" marL="0" rtl="0" algn="l">
              <a:spcBef>
                <a:spcPts val="0"/>
              </a:spcBef>
              <a:spcAft>
                <a:spcPts val="0"/>
              </a:spcAft>
              <a:buClr>
                <a:srgbClr val="0B0C0C"/>
              </a:buClr>
              <a:buSzPts val="1400"/>
              <a:buFont typeface="Arial"/>
              <a:buNone/>
            </a:pPr>
            <a:r>
              <a:rPr lang="en-GB">
                <a:solidFill>
                  <a:schemeClr val="dk1"/>
                </a:solidFill>
              </a:rPr>
              <a:t>We’re using a website in this example, but the principles apply to everything - not just websites.</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A user needs to be able to perceive your content - which means your content has to be available to at least one of their senses.</a:t>
            </a:r>
            <a:endParaRPr>
              <a:solidFill>
                <a:schemeClr val="dk1"/>
              </a:solidFill>
            </a:endParaRPr>
          </a:p>
          <a:p>
            <a:pPr indent="0" lvl="0" marL="0" rtl="0" algn="l">
              <a:spcBef>
                <a:spcPts val="0"/>
              </a:spcBef>
              <a:spcAft>
                <a:spcPts val="0"/>
              </a:spcAft>
              <a:buClr>
                <a:srgbClr val="0B0C0C"/>
              </a:buClr>
              <a:buSzPts val="1400"/>
              <a:buFont typeface="Arial"/>
              <a:buNone/>
            </a:pPr>
            <a:r>
              <a:rPr lang="en-GB">
                <a:solidFill>
                  <a:schemeClr val="dk1"/>
                </a:solidFill>
              </a:rPr>
              <a:t>So if a user can’t see something, they can still hear it. Or vice versa.</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But it’s not enough just to perceive something, the user has to be able to understand it as well.</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I could show you a Polish or Chinese website and you would be able to perceive it, but you might not be able to understand it.</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People have different processing ability, for example someone with dyslexia might struggle with long passages of text, so we need to be conscious of this when designing and operating services.</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And the user has to be able to operate the thing.</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I imagine most people in this room use a mouse or a trackpad when they’re interacting with digital services - but these aren’t the only input devices people use.</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Lots of people use a keyboard or speech recognition. Your service needs to work with whatever input device people are using.</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And finally the service needs to be robust. That means it been implemented in such a way that it works with the technologies that people use - such as a screen reader.</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These are the 4 key elements - if just one of these breaks down then the user won’t be able to do what they need to do.</a:t>
            </a:r>
            <a:endParaRPr>
              <a:solidFill>
                <a:schemeClr val="dk1"/>
              </a:solidFill>
            </a:endParaRPr>
          </a:p>
          <a:p>
            <a:pPr indent="0" lvl="0" marL="0" rtl="0" algn="l">
              <a:spcBef>
                <a:spcPts val="0"/>
              </a:spcBef>
              <a:spcAft>
                <a:spcPts val="0"/>
              </a:spcAft>
              <a:buNone/>
            </a:pPr>
            <a:r>
              <a:rPr lang="en-GB">
                <a:solidFill>
                  <a:schemeClr val="dk1"/>
                </a:solidFill>
              </a:rPr>
              <a:t>We’re going to go through this in a bit more detail one-by-one.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075fd98765_0_1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075fd98765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075fd98765_0_1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075fd98765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Screen readers cannot read text in images.</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Sighted user will get a lot of information from the visual.</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A screen reader user will only get this information if it is also provided as text.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Example of a pie chart.</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Alt text was simply the title (“Public sector receipts 2015-16”)</a:t>
            </a:r>
            <a:endParaRPr>
              <a:solidFill>
                <a:schemeClr val="dk1"/>
              </a:solidFill>
            </a:endParaRPr>
          </a:p>
          <a:p>
            <a:pPr indent="0" lvl="0" marL="0" rtl="0" algn="l">
              <a:spcBef>
                <a:spcPts val="0"/>
              </a:spcBef>
              <a:spcAft>
                <a:spcPts val="0"/>
              </a:spcAft>
              <a:buNone/>
            </a:pPr>
            <a:r>
              <a:rPr lang="en-GB">
                <a:solidFill>
                  <a:schemeClr val="dk1"/>
                </a:solidFill>
              </a:rPr>
              <a:t>A screen reader user would miss all the information communicated by the image.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Notice the reference “1.1.1 Non-text content (A)”. This is a short reference to a WCAG </a:t>
            </a:r>
            <a:r>
              <a:rPr lang="en-GB">
                <a:solidFill>
                  <a:schemeClr val="dk1"/>
                </a:solidFill>
              </a:rPr>
              <a:t>success</a:t>
            </a:r>
            <a:r>
              <a:rPr lang="en-GB">
                <a:solidFill>
                  <a:schemeClr val="dk1"/>
                </a:solidFill>
              </a:rPr>
              <a:t> criterion. You don’t have to </a:t>
            </a:r>
            <a:r>
              <a:rPr lang="en-GB">
                <a:solidFill>
                  <a:schemeClr val="dk1"/>
                </a:solidFill>
              </a:rPr>
              <a:t>remember</a:t>
            </a:r>
            <a:r>
              <a:rPr lang="en-GB">
                <a:solidFill>
                  <a:schemeClr val="dk1"/>
                </a:solidFill>
              </a:rPr>
              <a:t> this, but if you see audit results or accessibility statements, you’ll see this a lot so it’s worth starting to get used to it.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The first part of the number tells us which section of WCAG it’s in - in this case 1 “Perceivable”. </a:t>
            </a:r>
            <a:endParaRPr>
              <a:solidFill>
                <a:schemeClr val="dk1"/>
              </a:solidFill>
            </a:endParaRPr>
          </a:p>
          <a:p>
            <a:pPr indent="0" lvl="0" marL="0" rtl="0" algn="l">
              <a:spcBef>
                <a:spcPts val="0"/>
              </a:spcBef>
              <a:spcAft>
                <a:spcPts val="0"/>
              </a:spcAft>
              <a:buNone/>
            </a:pPr>
            <a:r>
              <a:rPr lang="en-GB">
                <a:solidFill>
                  <a:schemeClr val="dk1"/>
                </a:solidFill>
              </a:rPr>
              <a:t>The last bit is the level - single A are considered more of a </a:t>
            </a:r>
            <a:r>
              <a:rPr lang="en-GB">
                <a:solidFill>
                  <a:schemeClr val="dk1"/>
                </a:solidFill>
              </a:rPr>
              <a:t>barrier</a:t>
            </a:r>
            <a:r>
              <a:rPr lang="en-GB">
                <a:solidFill>
                  <a:schemeClr val="dk1"/>
                </a:solidFill>
              </a:rPr>
              <a:t> than AA.</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075fd98765_0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075fd98765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If you communicate something using colour alone, then someone with colour-blindness might not be able to perceive it and might be excluded from your content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To a user with red-green colour-blindness it’s very difficult to differentiate between a win and a loss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You can still use colour to indicate things, but not on its own.</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075fd98765_0_1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075fd98765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GB">
                <a:solidFill>
                  <a:schemeClr val="dk1"/>
                </a:solidFill>
              </a:rPr>
              <a:t>If you enlarge the text on Amazon’s website the navigation becomes unreadable.</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GB">
                <a:solidFill>
                  <a:schemeClr val="dk1"/>
                </a:solidFill>
              </a:rPr>
              <a:t>In the private sector it may be bad business</a:t>
            </a:r>
            <a:endParaRPr>
              <a:solidFill>
                <a:schemeClr val="dk1"/>
              </a:solidFill>
            </a:endParaRPr>
          </a:p>
          <a:p>
            <a:pPr indent="0" lvl="0" marL="0" rtl="0" algn="l">
              <a:spcBef>
                <a:spcPts val="0"/>
              </a:spcBef>
              <a:spcAft>
                <a:spcPts val="0"/>
              </a:spcAft>
              <a:buNone/>
            </a:pPr>
            <a:r>
              <a:rPr lang="en-GB">
                <a:solidFill>
                  <a:schemeClr val="dk1"/>
                </a:solidFill>
              </a:rPr>
              <a:t>In the public sector we are excluding people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0457f5d1e5_0_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0457f5d1e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Let’s start by taking a closer look at some stories about everyday situations.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075fd98765_0_1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075fd9876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Dynamic content example: autocomplete.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Sighted user can see four suggestions.</a:t>
            </a:r>
            <a:endParaRPr>
              <a:solidFill>
                <a:schemeClr val="dk1"/>
              </a:solidFill>
            </a:endParaRPr>
          </a:p>
          <a:p>
            <a:pPr indent="0" lvl="0" marL="0" rtl="0" algn="l">
              <a:spcBef>
                <a:spcPts val="0"/>
              </a:spcBef>
              <a:spcAft>
                <a:spcPts val="0"/>
              </a:spcAft>
              <a:buNone/>
            </a:pPr>
            <a:r>
              <a:rPr lang="en-GB">
                <a:solidFill>
                  <a:schemeClr val="dk1"/>
                </a:solidFill>
              </a:rPr>
              <a:t>The same information needs to be made available to a screen reader user.</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075fd98765_0_1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075fd98765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Videos without captions and/or transcripts exclude people with hearing impairments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by making something accessible, you’re improving the experience for everyone:</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if the video fails to load, the user would still be able to get the content, through the text description</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and search engines will be able to index it as well</a:t>
            </a:r>
            <a:endParaRPr>
              <a:solidFill>
                <a:schemeClr val="dk1"/>
              </a:solidFill>
            </a:endParaRPr>
          </a:p>
          <a:p>
            <a:pPr indent="0" lvl="0" marL="0" rtl="0" algn="l">
              <a:spcBef>
                <a:spcPts val="0"/>
              </a:spcBef>
              <a:spcAft>
                <a:spcPts val="0"/>
              </a:spcAft>
              <a:buClr>
                <a:schemeClr val="dk1"/>
              </a:buClr>
              <a:buSzPts val="1400"/>
              <a:buFont typeface="Merriweather Sans"/>
              <a:buNone/>
            </a:pPr>
            <a:r>
              <a:t/>
            </a:r>
            <a:endParaRPr>
              <a:solidFill>
                <a:schemeClr val="dk1"/>
              </a:solidFill>
            </a:endParaRPr>
          </a:p>
          <a:p>
            <a:pPr indent="0" lvl="0" marL="0" rtl="0" algn="l">
              <a:spcBef>
                <a:spcPts val="0"/>
              </a:spcBef>
              <a:spcAft>
                <a:spcPts val="0"/>
              </a:spcAft>
              <a:buClr>
                <a:schemeClr val="dk1"/>
              </a:buClr>
              <a:buSzPts val="1400"/>
              <a:buFont typeface="Merriweather Sans"/>
              <a:buNone/>
            </a:pPr>
            <a:r>
              <a:rPr lang="en-GB" u="sng">
                <a:solidFill>
                  <a:schemeClr val="hlink"/>
                </a:solidFill>
                <a:hlinkClick r:id="rId2"/>
              </a:rPr>
              <a:t>https://www.gov.uk/government/case-studies/on-the-frontline-of-ebola</a:t>
            </a:r>
            <a:endParaRPr>
              <a:solidFill>
                <a:schemeClr val="dk1"/>
              </a:solidFill>
            </a:endParaRPr>
          </a:p>
          <a:p>
            <a:pPr indent="0" lvl="0" marL="0" rtl="0" algn="l">
              <a:spcBef>
                <a:spcPts val="0"/>
              </a:spcBef>
              <a:spcAft>
                <a:spcPts val="0"/>
              </a:spcAft>
              <a:buClr>
                <a:schemeClr val="dk1"/>
              </a:buClr>
              <a:buSzPts val="1400"/>
              <a:buFont typeface="Merriweather Sans"/>
              <a:buNone/>
            </a:pPr>
            <a:r>
              <a:t/>
            </a:r>
            <a:endParaRPr>
              <a:solidFill>
                <a:schemeClr val="dk1"/>
              </a:solidFill>
            </a:endParaRPr>
          </a:p>
          <a:p>
            <a:pPr indent="0" lvl="0" marL="0" rtl="0" algn="l">
              <a:spcBef>
                <a:spcPts val="0"/>
              </a:spcBef>
              <a:spcAft>
                <a:spcPts val="0"/>
              </a:spcAft>
              <a:buNone/>
            </a:pPr>
            <a:r>
              <a:rPr lang="en-GB">
                <a:solidFill>
                  <a:schemeClr val="dk1"/>
                </a:solidFill>
              </a:rPr>
              <a:t>TODO: look for a different example as this video has captions now</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075fd98765_0_1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075fd98765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075fd98765_0_1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075fd98765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In this example, the help image is only </a:t>
            </a:r>
            <a:r>
              <a:rPr lang="en-GB">
                <a:solidFill>
                  <a:schemeClr val="dk1"/>
                </a:solidFill>
              </a:rPr>
              <a:t>available</a:t>
            </a:r>
            <a:r>
              <a:rPr lang="en-GB">
                <a:solidFill>
                  <a:schemeClr val="dk1"/>
                </a:solidFill>
              </a:rPr>
              <a:t> if you point (hover) over the link.</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That means it is not available to people who use a trackpad or don’t use a mouse.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In general, testing with keyboard only also uncovers a lot of issues for screen reader and voice control users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075fd98765_0_1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075fd98765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large hit areas for links, buttons and controls important for users with motor impairments, using a touch interface or have difficulty controlling a mouse</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pagination links very close together might make it hard to select the correct link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This is a triple A but it is important.</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075fd98765_0_1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075fd9876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075fd98765_0_1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075fd98765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B0C0C"/>
              </a:buClr>
              <a:buSzPts val="1400"/>
              <a:buFont typeface="Arial"/>
              <a:buNone/>
            </a:pPr>
            <a:r>
              <a:rPr lang="en-GB">
                <a:solidFill>
                  <a:schemeClr val="dk1"/>
                </a:solidFill>
              </a:rPr>
              <a:t>lots of people can struggle to understand complex language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075fd98765_0_1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075fd98765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075fd98765_0_2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075fd98765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075fd98765_0_2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075fd98765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…like screen readers, screen magnifiers and dictation software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The screenshot shows a feature of most screen readers - you can choose to display a list of links - or in fact headings and other parts of the page.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This is why choosing good link text and </a:t>
            </a:r>
            <a:r>
              <a:rPr lang="en-GB">
                <a:solidFill>
                  <a:schemeClr val="dk1"/>
                </a:solidFill>
              </a:rPr>
              <a:t>hedding</a:t>
            </a:r>
            <a:r>
              <a:rPr lang="en-GB">
                <a:solidFill>
                  <a:schemeClr val="dk1"/>
                </a:solidFill>
              </a:rPr>
              <a:t> is so </a:t>
            </a:r>
            <a:r>
              <a:rPr lang="en-GB">
                <a:solidFill>
                  <a:schemeClr val="dk1"/>
                </a:solidFill>
              </a:rPr>
              <a:t>important</a:t>
            </a:r>
            <a:r>
              <a:rPr lang="en-GB">
                <a:solidFill>
                  <a:schemeClr val="dk1"/>
                </a:solidFill>
              </a:rPr>
              <a:t> - screen reader users will use them as additional navigation for the page.</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075fd98765_0_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075fd9876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is Vint Cerf.</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075fd98765_0_2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075fd98765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your website needs to work with HTML alone,</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presentation layer and enhanced interactions should be optional</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so that if the CSS and the Javascript fail to load, the website will still work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Assistive technology CAN </a:t>
            </a:r>
            <a:r>
              <a:rPr lang="en-GB">
                <a:solidFill>
                  <a:schemeClr val="dk1"/>
                </a:solidFill>
              </a:rPr>
              <a:t>handle</a:t>
            </a:r>
            <a:r>
              <a:rPr lang="en-GB">
                <a:solidFill>
                  <a:schemeClr val="dk1"/>
                </a:solidFill>
              </a:rPr>
              <a:t> JavaScript (now)</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HTML, CSS, JS all need to be valid to pass 4.1.1 parsing</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None/>
            </a:pPr>
            <a:r>
              <a:rPr lang="en-GB" u="sng">
                <a:solidFill>
                  <a:schemeClr val="hlink"/>
                </a:solidFill>
                <a:hlinkClick r:id="rId2"/>
              </a:rPr>
              <a:t>https://www.gov.uk/service-manual/technology/using-progressive-enhancement</a:t>
            </a:r>
            <a:r>
              <a:rPr lang="en-GB">
                <a:solidFill>
                  <a:schemeClr val="dk1"/>
                </a:solidFill>
              </a:rPr>
              <a:t>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075fd98765_0_3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075fd9876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Assistive technology is any object or system that increases or maintains the capabilities of people with disabilities.</a:t>
            </a:r>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075fd98765_0_3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075fd98765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Tinted glasses</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Magnifier</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Monocular (mini telescope)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High contrast keyboard overlay</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source: </a:t>
            </a:r>
            <a:r>
              <a:rPr lang="en-GB" u="sng">
                <a:solidFill>
                  <a:schemeClr val="hlink"/>
                </a:solidFill>
                <a:hlinkClick r:id="rId2"/>
              </a:rPr>
              <a:t>https://accessibility.blog.gov.uk/2016/08/22/accessibility-and-me-james-buller/</a:t>
            </a:r>
            <a:r>
              <a:rPr lang="en-GB">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075fd98765_0_3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075fd98765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B0C0C"/>
              </a:buClr>
              <a:buSzPts val="1100"/>
              <a:buFont typeface="Arial"/>
              <a:buNone/>
            </a:pPr>
            <a:r>
              <a:rPr lang="en-GB">
                <a:solidFill>
                  <a:schemeClr val="dk1"/>
                </a:solidFill>
              </a:rPr>
              <a:t>Screen magnifier - eg ZoomText.</a:t>
            </a:r>
            <a:endParaRPr>
              <a:solidFill>
                <a:schemeClr val="dk1"/>
              </a:solidFill>
            </a:endParaRPr>
          </a:p>
          <a:p>
            <a:pPr indent="0" lvl="0" marL="0" rtl="0" algn="l">
              <a:spcBef>
                <a:spcPts val="0"/>
              </a:spcBef>
              <a:spcAft>
                <a:spcPts val="0"/>
              </a:spcAft>
              <a:buClr>
                <a:srgbClr val="0B0C0C"/>
              </a:buClr>
              <a:buSzPts val="1100"/>
              <a:buFont typeface="Arial"/>
              <a:buNone/>
            </a:pPr>
            <a:r>
              <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Screen reader - mainly JAWS and VoiceOver.</a:t>
            </a:r>
            <a:endParaRPr>
              <a:solidFill>
                <a:schemeClr val="dk1"/>
              </a:solidFill>
            </a:endParaRPr>
          </a:p>
          <a:p>
            <a:pPr indent="0" lvl="0" marL="0" rtl="0" algn="l">
              <a:spcBef>
                <a:spcPts val="0"/>
              </a:spcBef>
              <a:spcAft>
                <a:spcPts val="0"/>
              </a:spcAft>
              <a:buClr>
                <a:srgbClr val="0B0C0C"/>
              </a:buClr>
              <a:buSzPts val="1100"/>
              <a:buFont typeface="Arial"/>
              <a:buNone/>
            </a:pPr>
            <a:r>
              <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Voice control - almost exclusively Dragon Naturallyspeaking for Windows.</a:t>
            </a:r>
            <a:endParaRPr>
              <a:solidFill>
                <a:schemeClr val="dk1"/>
              </a:solidFill>
            </a:endParaRPr>
          </a:p>
          <a:p>
            <a:pPr indent="0" lvl="0" marL="0" rtl="0" algn="l">
              <a:spcBef>
                <a:spcPts val="0"/>
              </a:spcBef>
              <a:spcAft>
                <a:spcPts val="0"/>
              </a:spcAft>
              <a:buClr>
                <a:srgbClr val="0B0C0C"/>
              </a:buClr>
              <a:buSzPts val="1100"/>
              <a:buFont typeface="Arial"/>
              <a:buNone/>
            </a:pPr>
            <a:r>
              <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Readability - assistance for </a:t>
            </a:r>
            <a:r>
              <a:rPr lang="en-GB">
                <a:solidFill>
                  <a:schemeClr val="dk1"/>
                </a:solidFill>
              </a:rPr>
              <a:t>people</a:t>
            </a:r>
            <a:r>
              <a:rPr lang="en-GB">
                <a:solidFill>
                  <a:schemeClr val="dk1"/>
                </a:solidFill>
              </a:rPr>
              <a:t> with dyslexia - main Read and Write. Read and Write users often have had Dragon Naturallyspeaking running in parallel.</a:t>
            </a:r>
            <a:endParaRPr>
              <a:solidFill>
                <a:schemeClr val="dk1"/>
              </a:solidFill>
            </a:endParaRPr>
          </a:p>
          <a:p>
            <a:pPr indent="0" lvl="0" marL="0" rtl="0" algn="l">
              <a:spcBef>
                <a:spcPts val="0"/>
              </a:spcBef>
              <a:spcAft>
                <a:spcPts val="0"/>
              </a:spcAft>
              <a:buClr>
                <a:srgbClr val="0B0C0C"/>
              </a:buClr>
              <a:buSzPts val="1100"/>
              <a:buFont typeface="Arial"/>
              <a:buNone/>
            </a:pPr>
            <a:r>
              <a:t/>
            </a:r>
            <a:endParaRPr>
              <a:solidFill>
                <a:schemeClr val="dk1"/>
              </a:solidFill>
            </a:endParaRPr>
          </a:p>
          <a:p>
            <a:pPr indent="0" lvl="0" marL="0" rtl="0" algn="l">
              <a:spcBef>
                <a:spcPts val="0"/>
              </a:spcBef>
              <a:spcAft>
                <a:spcPts val="0"/>
              </a:spcAft>
              <a:buClr>
                <a:srgbClr val="0B0C0C"/>
              </a:buClr>
              <a:buSzPts val="1100"/>
              <a:buFont typeface="Arial"/>
              <a:buNone/>
            </a:pPr>
            <a:r>
              <a:rPr lang="en-GB">
                <a:solidFill>
                  <a:schemeClr val="dk1"/>
                </a:solidFill>
              </a:rPr>
              <a:t>Source: </a:t>
            </a:r>
            <a:r>
              <a:rPr lang="en-GB" u="sng">
                <a:solidFill>
                  <a:schemeClr val="hlink"/>
                </a:solidFill>
                <a:hlinkClick r:id="rId2"/>
              </a:rPr>
              <a:t>https://accessibility.blog.gov.uk/2016/11/01/results-of-the-2016-gov-uk-assistive-technology-survey/</a:t>
            </a:r>
            <a:r>
              <a:rPr lang="en-GB">
                <a:solidFill>
                  <a:schemeClr val="dk1"/>
                </a:solidFill>
              </a:rPr>
              <a:t>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0457f5d1e5_0_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0457f5d1e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f22a269b3f_0_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f22a269b3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But you can make it harder for </a:t>
            </a:r>
            <a:r>
              <a:rPr lang="en-GB"/>
              <a:t>yourselves</a:t>
            </a:r>
            <a:r>
              <a:rPr lang="en-GB"/>
              <a:t>. Here are a few recommendations to make it as painless as possible.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f22a269b3f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f22a269b3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B0C0C"/>
              </a:buClr>
              <a:buSzPts val="1100"/>
              <a:buFont typeface="Arial"/>
              <a:buNone/>
            </a:pPr>
            <a:r>
              <a:rPr lang="en-GB">
                <a:solidFill>
                  <a:schemeClr val="dk1"/>
                </a:solidFill>
              </a:rPr>
              <a:t>Don’t wait until just before you go live to start thinking about accessibility</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Consider accessibility throughout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075fd98765_0_3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075fd98765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u="sng">
                <a:solidFill>
                  <a:schemeClr val="hlink"/>
                </a:solidFill>
                <a:hlinkClick r:id="rId2"/>
              </a:rPr>
              <a:t>https://github.com/UKHomeOffice/posters/blob/master/accessibility/researching-access-needs/Research-who_to_include_when%3F.pdf</a:t>
            </a:r>
            <a:r>
              <a:rPr lang="en-GB">
                <a:solidFill>
                  <a:schemeClr val="dk1"/>
                </a:solidFill>
              </a:rPr>
              <a:t>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075fd98765_0_2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075fd98765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 any service there are many touch </a:t>
            </a:r>
            <a:r>
              <a:rPr lang="en-GB"/>
              <a:t>points</a:t>
            </a:r>
            <a:r>
              <a:rPr lang="en-GB"/>
              <a:t> where users may experience barriers to using the </a:t>
            </a:r>
            <a:r>
              <a:rPr lang="en-GB"/>
              <a:t>service</a:t>
            </a:r>
            <a:r>
              <a:rPr lang="en-GB"/>
              <a:t>.</a:t>
            </a:r>
            <a:endParaRPr/>
          </a:p>
          <a:p>
            <a:pPr indent="0" lvl="0" marL="0" rtl="0" algn="l">
              <a:spcBef>
                <a:spcPts val="0"/>
              </a:spcBef>
              <a:spcAft>
                <a:spcPts val="0"/>
              </a:spcAft>
              <a:buNone/>
            </a:pPr>
            <a:r>
              <a:rPr lang="en-GB"/>
              <a:t>A printed document may be hard to read, or be hard to understand. People with low vision may not be able to read it.</a:t>
            </a:r>
            <a:endParaRPr/>
          </a:p>
          <a:p>
            <a:pPr indent="0" lvl="0" marL="0" rtl="0" algn="l">
              <a:spcBef>
                <a:spcPts val="0"/>
              </a:spcBef>
              <a:spcAft>
                <a:spcPts val="0"/>
              </a:spcAft>
              <a:buNone/>
            </a:pPr>
            <a:r>
              <a:rPr lang="en-GB"/>
              <a:t>You may make assumptions about how technology works for the user that are not correct for certain access needs.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0457f5d1e5_0_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0457f5d1e5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sometimes describe problems we find with websites as ‘barriers to accessibility’.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want to talk also about ‘speed bumps’ and make the case that you should consider these too when you design your </a:t>
            </a:r>
            <a:r>
              <a:rPr lang="en-GB"/>
              <a:t>service</a:t>
            </a:r>
            <a:r>
              <a:rPr lang="en-GB"/>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 Road with a sleeping police officer hump and a set of roadwork barriers preventing use of the pavement]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0457f5d1e5_0_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0457f5d1e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rPr>
              <a:t>Designed the TCP/IP protocol with Bob Kahn</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Helped develop the first commercial email system on the Internet </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Internet pioneer and one of "the fathers of the Internet"</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Google vice president and Chief Internet Evangelist</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Fellow of the Royal Society</a:t>
            </a:r>
            <a:endParaRPr sz="1200">
              <a:solidFill>
                <a:schemeClr val="dk1"/>
              </a:solidFill>
            </a:endParaRPr>
          </a:p>
          <a:p>
            <a:pPr indent="0" lvl="0" marL="0" rtl="0" algn="l">
              <a:spcBef>
                <a:spcPts val="0"/>
              </a:spcBef>
              <a:spcAft>
                <a:spcPts val="0"/>
              </a:spcAft>
              <a:buClr>
                <a:schemeClr val="dk1"/>
              </a:buClr>
              <a:buSzPts val="1100"/>
              <a:buFont typeface="Arial"/>
              <a:buNone/>
            </a:pPr>
            <a:r>
              <a:rPr b="1" lang="en-GB" sz="1200">
                <a:solidFill>
                  <a:schemeClr val="dk1"/>
                </a:solidFill>
              </a:rPr>
              <a:t>Has worn hearing implants from the age of 13</a:t>
            </a:r>
            <a:endParaRPr b="1" sz="1200">
              <a:solidFill>
                <a:schemeClr val="dk1"/>
              </a:solidFill>
            </a:endParaRPr>
          </a:p>
          <a:p>
            <a:pPr indent="0" lvl="0" marL="0" rtl="0" algn="l">
              <a:spcBef>
                <a:spcPts val="0"/>
              </a:spcBef>
              <a:spcAft>
                <a:spcPts val="0"/>
              </a:spcAft>
              <a:buNone/>
            </a:pPr>
            <a:r>
              <a:rPr lang="en-GB" sz="1200">
                <a:solidFill>
                  <a:schemeClr val="dk1"/>
                </a:solidFill>
              </a:rPr>
              <a:t>“[email] was hugely attractive to me because it replaced uncertain voice calls with the clarity of text”</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GB" sz="1200">
                <a:solidFill>
                  <a:schemeClr val="dk1"/>
                </a:solidFill>
              </a:rPr>
              <a:t>The moral of this story? Poor accessibility creates barriers which risks excluding people. There are hundreds of examples of people who faced barriers and yet made a brilliant contribution to humankind.</a:t>
            </a:r>
            <a:endParaRPr b="1"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Ref: </a:t>
            </a:r>
            <a:r>
              <a:rPr lang="en-GB" sz="1150" u="sng">
                <a:solidFill>
                  <a:schemeClr val="hlink"/>
                </a:solidFill>
                <a:highlight>
                  <a:srgbClr val="FFFFFF"/>
                </a:highlight>
                <a:latin typeface="Roboto"/>
                <a:ea typeface="Roboto"/>
                <a:cs typeface="Roboto"/>
                <a:sym typeface="Roboto"/>
                <a:hlinkClick r:id="rId2"/>
              </a:rPr>
              <a:t>https://blog.google/inside-google/googlers/vint-cerf-accessibility-cello-and-noisy-hearing-aids/</a:t>
            </a:r>
            <a:r>
              <a:rPr lang="en-GB" sz="1150">
                <a:solidFill>
                  <a:srgbClr val="201F1E"/>
                </a:solidFill>
                <a:highlight>
                  <a:srgbClr val="FFFFFF"/>
                </a:highlight>
                <a:latin typeface="Roboto"/>
                <a:ea typeface="Roboto"/>
                <a:cs typeface="Roboto"/>
                <a:sym typeface="Roboto"/>
              </a:rPr>
              <a:t> </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0457f5d1e5_0_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10457f5d1e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Here’s </a:t>
            </a:r>
            <a:r>
              <a:rPr lang="en-GB"/>
              <a:t>the</a:t>
            </a:r>
            <a:r>
              <a:rPr lang="en-GB"/>
              <a:t> </a:t>
            </a:r>
            <a:r>
              <a:rPr lang="en-GB"/>
              <a:t>login</a:t>
            </a:r>
            <a:r>
              <a:rPr lang="en-GB"/>
              <a:t> screen for the report a covid test 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 person using dictation software - for example Dragon - or a screen reader like JAWS will need to be able to link the words in the radio button label to the correct control. The screenshot on the right shows what ‘accessible names’ as we call them are available.</a:t>
            </a:r>
            <a:br>
              <a:rPr lang="en-GB"/>
            </a:br>
            <a:r>
              <a:rPr lang="en-GB"/>
              <a:t>A fairly common error we see is where this link is broken - either a small copy-paste error or it’s missed in development or QA.</a:t>
            </a:r>
            <a:br>
              <a:rPr lang="en-GB"/>
            </a:br>
            <a:r>
              <a:rPr lang="en-GB"/>
              <a:t>When that happens, it can be impossible for these people to use the form. It’s a barrier - one we can remove but still a barrier until it’s fixed.</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0457f5d1e5_0_1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10457f5d1e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Here’s another service. They have decided that their online form should work like a </a:t>
            </a:r>
            <a:r>
              <a:rPr lang="en-GB"/>
              <a:t>paper</a:t>
            </a:r>
            <a:r>
              <a:rPr lang="en-GB"/>
              <a:t> form and have a signature. In fact it’s not quite like that because they also allow a print name.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Note that a person using high </a:t>
            </a:r>
            <a:r>
              <a:rPr lang="en-GB"/>
              <a:t>magnification</a:t>
            </a:r>
            <a:r>
              <a:rPr lang="en-GB"/>
              <a:t> or a screen reader might miss that option and assume that they have to upload the signature.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Anyhow, let’s look at the steps involved in completing this task.</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0457f5d1e5_0_1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10457f5d1e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1. Read and understand the question.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2. Find pen and paper and physically sign (even if you are blind or have reduced mobility)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3. Scan or photograph the signature (you might already have this file)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4. Possibly, email it from your phone to the computer you are using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5. Find the file in your folder structure - is it in downloads, desktop, your last folder or somewhere more tidy?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6. Finally, upload it to the form - or at least you hope it’s finally - what if the file size is too big, or in the wrong format, or you’re on a slow connection?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All of this could be made “accessible” but if we could remove the need for this - could we make it more </a:t>
            </a:r>
            <a:r>
              <a:rPr lang="en-GB"/>
              <a:t>truly</a:t>
            </a:r>
            <a:r>
              <a:rPr lang="en-GB"/>
              <a:t> accessible?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a:t>So look out for speed bumps in your service</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075fd98765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075fd9876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rPr>
              <a:t>You need to consider everything that affects accessibility and design to remove barriers for people.</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You can’t design </a:t>
            </a:r>
            <a:r>
              <a:rPr b="1" lang="en-GB" sz="1200">
                <a:solidFill>
                  <a:schemeClr val="dk1"/>
                </a:solidFill>
              </a:rPr>
              <a:t>user capabilities</a:t>
            </a:r>
            <a:r>
              <a:rPr lang="en-GB" sz="1200">
                <a:solidFill>
                  <a:schemeClr val="dk1"/>
                </a:solidFill>
              </a:rPr>
              <a:t>, but you can design for them, their hardware and their software.</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Legislation and policy might constrain the </a:t>
            </a:r>
            <a:r>
              <a:rPr b="1" lang="en-GB" sz="1200">
                <a:solidFill>
                  <a:schemeClr val="dk1"/>
                </a:solidFill>
              </a:rPr>
              <a:t>tasks and journey</a:t>
            </a:r>
            <a:r>
              <a:rPr lang="en-GB" sz="1200">
                <a:solidFill>
                  <a:schemeClr val="dk1"/>
                </a:solidFill>
              </a:rPr>
              <a:t> that you design, but whilst we often think about lower level things like links and forms, it is often the whole </a:t>
            </a:r>
            <a:r>
              <a:rPr lang="en-GB" sz="1200">
                <a:solidFill>
                  <a:schemeClr val="dk1"/>
                </a:solidFill>
              </a:rPr>
              <a:t>service</a:t>
            </a:r>
            <a:r>
              <a:rPr lang="en-GB" sz="1200">
                <a:solidFill>
                  <a:schemeClr val="dk1"/>
                </a:solidFill>
              </a:rPr>
              <a:t> that poses the barriers.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GB" sz="1200">
                <a:solidFill>
                  <a:schemeClr val="dk1"/>
                </a:solidFill>
              </a:rPr>
              <a:t>Content</a:t>
            </a:r>
            <a:r>
              <a:rPr lang="en-GB" sz="1200">
                <a:solidFill>
                  <a:schemeClr val="dk1"/>
                </a:solidFill>
              </a:rPr>
              <a:t> is key. If I can’t understand at first reading what you are trying to </a:t>
            </a:r>
            <a:r>
              <a:rPr lang="en-GB" sz="1200">
                <a:solidFill>
                  <a:schemeClr val="dk1"/>
                </a:solidFill>
              </a:rPr>
              <a:t>communicate</a:t>
            </a:r>
            <a:r>
              <a:rPr lang="en-GB" sz="1200">
                <a:solidFill>
                  <a:schemeClr val="dk1"/>
                </a:solidFill>
              </a:rPr>
              <a:t>, I can’t use your </a:t>
            </a:r>
            <a:r>
              <a:rPr lang="en-GB" sz="1200">
                <a:solidFill>
                  <a:schemeClr val="dk1"/>
                </a:solidFill>
              </a:rPr>
              <a:t>service</a:t>
            </a:r>
            <a:r>
              <a:rPr lang="en-GB" sz="1200">
                <a:solidFill>
                  <a:schemeClr val="dk1"/>
                </a:solidFill>
              </a:rPr>
              <a:t>. But there are also specific content issues such as headings and link text that needs work.</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Selecting and designing the overall </a:t>
            </a:r>
            <a:r>
              <a:rPr b="1" lang="en-GB" sz="1200">
                <a:solidFill>
                  <a:schemeClr val="dk1"/>
                </a:solidFill>
              </a:rPr>
              <a:t>pattern</a:t>
            </a:r>
            <a:r>
              <a:rPr lang="en-GB" sz="1200">
                <a:solidFill>
                  <a:schemeClr val="dk1"/>
                </a:solidFill>
              </a:rPr>
              <a:t> for an interaction will help make it easy for people to complete an individual task.</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Use the GDS Design System </a:t>
            </a:r>
            <a:r>
              <a:rPr b="1" lang="en-GB" sz="1200">
                <a:solidFill>
                  <a:schemeClr val="dk1"/>
                </a:solidFill>
              </a:rPr>
              <a:t>components</a:t>
            </a:r>
            <a:r>
              <a:rPr lang="en-GB" sz="1200">
                <a:solidFill>
                  <a:schemeClr val="dk1"/>
                </a:solidFill>
              </a:rPr>
              <a:t> well and correctly.</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Quite a few of the issues we see are where </a:t>
            </a:r>
            <a:r>
              <a:rPr b="1" lang="en-GB" sz="1200">
                <a:solidFill>
                  <a:schemeClr val="dk1"/>
                </a:solidFill>
              </a:rPr>
              <a:t>code</a:t>
            </a:r>
            <a:r>
              <a:rPr lang="en-GB" sz="1200">
                <a:solidFill>
                  <a:schemeClr val="dk1"/>
                </a:solidFill>
              </a:rPr>
              <a:t> does not parse or has </a:t>
            </a:r>
            <a:r>
              <a:rPr lang="en-GB" sz="1200">
                <a:solidFill>
                  <a:schemeClr val="dk1"/>
                </a:solidFill>
              </a:rPr>
              <a:t>duplicate</a:t>
            </a:r>
            <a:r>
              <a:rPr lang="en-GB" sz="1200">
                <a:solidFill>
                  <a:schemeClr val="dk1"/>
                </a:solidFill>
              </a:rPr>
              <a:t> IDs, or incorrect (or too many) ARIA attributes. Care and testing helps here.</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Even though the user doesn’t seem to interact directly with the </a:t>
            </a:r>
            <a:r>
              <a:rPr b="1" lang="en-GB" sz="1200">
                <a:solidFill>
                  <a:schemeClr val="dk1"/>
                </a:solidFill>
              </a:rPr>
              <a:t>tech stack</a:t>
            </a:r>
            <a:r>
              <a:rPr lang="en-GB" sz="1200">
                <a:solidFill>
                  <a:schemeClr val="dk1"/>
                </a:solidFill>
              </a:rPr>
              <a:t>, it often has a big impact. </a:t>
            </a:r>
            <a:br>
              <a:rPr lang="en-GB" sz="1200">
                <a:solidFill>
                  <a:schemeClr val="dk1"/>
                </a:solidFill>
              </a:rPr>
            </a:br>
            <a:r>
              <a:rPr lang="en-GB" sz="1200">
                <a:solidFill>
                  <a:schemeClr val="dk1"/>
                </a:solidFill>
              </a:rPr>
              <a:t>Think about authentication loops, password requirements, data </a:t>
            </a:r>
            <a:r>
              <a:rPr lang="en-GB" sz="1200">
                <a:solidFill>
                  <a:schemeClr val="dk1"/>
                </a:solidFill>
              </a:rPr>
              <a:t>definitions</a:t>
            </a:r>
            <a:r>
              <a:rPr lang="en-GB" sz="1200">
                <a:solidFill>
                  <a:schemeClr val="dk1"/>
                </a:solidFill>
              </a:rPr>
              <a:t>, time outs, search capability and all the pages you hope people do not see - 404 page not found, site under maintenance.</a:t>
            </a:r>
            <a:endParaRPr sz="1200">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075fd98765_0_2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1075fd98765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GDS design system is a fantastic resource. Use it if you can as it’s mostly accessible.</a:t>
            </a:r>
            <a:br>
              <a:rPr lang="en-GB"/>
            </a:br>
            <a:r>
              <a:rPr lang="en-GB"/>
              <a:t>But it’s possible to use it to make in accessible services.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Common errors are:</a:t>
            </a:r>
            <a:endParaRPr/>
          </a:p>
          <a:p>
            <a:pPr indent="-298450" lvl="0" marL="457200" rtl="0" algn="l">
              <a:spcBef>
                <a:spcPts val="0"/>
              </a:spcBef>
              <a:spcAft>
                <a:spcPts val="0"/>
              </a:spcAft>
              <a:buSzPts val="1100"/>
              <a:buChar char="●"/>
            </a:pPr>
            <a:r>
              <a:rPr lang="en-GB"/>
              <a:t>Misusing </a:t>
            </a:r>
            <a:r>
              <a:rPr lang="en-GB"/>
              <a:t>components</a:t>
            </a:r>
            <a:r>
              <a:rPr lang="en-GB"/>
              <a:t> and patterns.</a:t>
            </a:r>
            <a:endParaRPr/>
          </a:p>
          <a:p>
            <a:pPr indent="-298450" lvl="0" marL="457200" rtl="0" algn="l">
              <a:spcBef>
                <a:spcPts val="0"/>
              </a:spcBef>
              <a:spcAft>
                <a:spcPts val="0"/>
              </a:spcAft>
              <a:buSzPts val="1100"/>
              <a:buChar char="●"/>
            </a:pPr>
            <a:r>
              <a:rPr lang="en-GB"/>
              <a:t>Code mistakes.</a:t>
            </a:r>
            <a:endParaRPr/>
          </a:p>
          <a:p>
            <a:pPr indent="-298450" lvl="0" marL="457200" rtl="0" algn="l">
              <a:spcBef>
                <a:spcPts val="0"/>
              </a:spcBef>
              <a:spcAft>
                <a:spcPts val="0"/>
              </a:spcAft>
              <a:buSzPts val="1100"/>
              <a:buChar char="●"/>
            </a:pPr>
            <a:r>
              <a:rPr lang="en-GB"/>
              <a:t>Poor content.</a:t>
            </a:r>
            <a:endParaRPr/>
          </a:p>
          <a:p>
            <a:pPr indent="-298450" lvl="0" marL="457200" rtl="0" algn="l">
              <a:spcBef>
                <a:spcPts val="0"/>
              </a:spcBef>
              <a:spcAft>
                <a:spcPts val="0"/>
              </a:spcAft>
              <a:buSzPts val="1100"/>
              <a:buChar char="●"/>
            </a:pPr>
            <a:r>
              <a:rPr lang="en-GB"/>
              <a:t>Not allowing enough time to build new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For more on acceptance criteria se </a:t>
            </a:r>
            <a:r>
              <a:rPr lang="en-GB" u="sng">
                <a:solidFill>
                  <a:schemeClr val="hlink"/>
                </a:solidFill>
                <a:hlinkClick r:id="rId2"/>
              </a:rPr>
              <a:t>https://insidegovuk.blog.gov.uk/2018/01/24/improving-accessibility-with-accessibility-acceptance-criteria/</a:t>
            </a:r>
            <a:r>
              <a:rPr lang="en-GB"/>
              <a:t>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075fd98765_0_2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075fd98765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You really don’t want to be in your beta assessment, or in the go live preparation meeting only to discover that you have a load of accessibility issues to fix.</a:t>
            </a:r>
            <a:endParaRPr/>
          </a:p>
          <a:p>
            <a:pPr indent="0" lvl="0" marL="0" rtl="0" algn="l">
              <a:spcBef>
                <a:spcPts val="0"/>
              </a:spcBef>
              <a:spcAft>
                <a:spcPts val="0"/>
              </a:spcAft>
              <a:buNone/>
            </a:pPr>
            <a:r>
              <a:rPr lang="en-GB"/>
              <a:t>Or that you don’t even know if you have issues.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Use acceptance criteria and continuous testing to check as you go along.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You can build some automated checking into your build pipeline - but don’t rely on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You will still need some kind of audit or assurance process so you have evidence to write your accessibility statement. But that will be easier if you’ve been testing as you go along.</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075fd98765_0_2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075fd98765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Tools examples: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Tenon</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Axe</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WAVE</a:t>
            </a:r>
            <a:endParaRPr>
              <a:solidFill>
                <a:schemeClr val="dk1"/>
              </a:solidFill>
            </a:endParaRPr>
          </a:p>
          <a:p>
            <a:pPr indent="0" lvl="0" marL="0" rtl="0" algn="l">
              <a:spcBef>
                <a:spcPts val="0"/>
              </a:spcBef>
              <a:spcAft>
                <a:spcPts val="0"/>
              </a:spcAft>
              <a:buNone/>
            </a:pPr>
            <a:r>
              <a:rPr lang="en-GB">
                <a:solidFill>
                  <a:schemeClr val="dk1"/>
                </a:solidFill>
              </a:rPr>
              <a:t>Siteimprove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Checklist - best create your own checklist but here is a ready-made one:</a:t>
            </a:r>
            <a:endParaRPr>
              <a:solidFill>
                <a:schemeClr val="dk1"/>
              </a:solidFill>
            </a:endParaRPr>
          </a:p>
          <a:p>
            <a:pPr indent="0" lvl="0" marL="0" rtl="0" algn="l">
              <a:spcBef>
                <a:spcPts val="0"/>
              </a:spcBef>
              <a:spcAft>
                <a:spcPts val="0"/>
              </a:spcAft>
              <a:buNone/>
            </a:pPr>
            <a:r>
              <a:rPr lang="en-GB" u="sng">
                <a:solidFill>
                  <a:schemeClr val="hlink"/>
                </a:solidFill>
                <a:hlinkClick r:id="rId2"/>
              </a:rPr>
              <a:t>https://accessibility.18f.gov/checklist/</a:t>
            </a:r>
            <a:r>
              <a:rPr lang="en-GB">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Assistive technology: </a:t>
            </a:r>
            <a:r>
              <a:rPr lang="en-GB" u="sng">
                <a:solidFill>
                  <a:schemeClr val="hlink"/>
                </a:solidFill>
                <a:hlinkClick r:id="rId3"/>
              </a:rPr>
              <a:t>https://www.gov.uk/service-manual/technology/testing-with-assistive-technologies</a:t>
            </a:r>
            <a:r>
              <a:rPr lang="en-GB">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075fd98765_0_3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075fd98765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f22a269b3f_0_1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f22a269b3f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If other people are working with you:</a:t>
            </a:r>
            <a:endParaRPr/>
          </a:p>
          <a:p>
            <a:pPr indent="-298450" lvl="0" marL="457200" rtl="0" algn="l">
              <a:spcBef>
                <a:spcPts val="0"/>
              </a:spcBef>
              <a:spcAft>
                <a:spcPts val="0"/>
              </a:spcAft>
              <a:buSzPts val="1100"/>
              <a:buChar char="●"/>
            </a:pPr>
            <a:r>
              <a:rPr lang="en-GB"/>
              <a:t>Defining requirements</a:t>
            </a:r>
            <a:endParaRPr/>
          </a:p>
          <a:p>
            <a:pPr indent="-298450" lvl="0" marL="457200" rtl="0" algn="l">
              <a:spcBef>
                <a:spcPts val="0"/>
              </a:spcBef>
              <a:spcAft>
                <a:spcPts val="0"/>
              </a:spcAft>
              <a:buSzPts val="1100"/>
              <a:buChar char="●"/>
            </a:pPr>
            <a:r>
              <a:rPr lang="en-GB"/>
              <a:t>Supplying content</a:t>
            </a:r>
            <a:endParaRPr/>
          </a:p>
          <a:p>
            <a:pPr indent="-298450" lvl="0" marL="457200" rtl="0" algn="l">
              <a:spcBef>
                <a:spcPts val="0"/>
              </a:spcBef>
              <a:spcAft>
                <a:spcPts val="0"/>
              </a:spcAft>
              <a:buSzPts val="1100"/>
              <a:buChar char="●"/>
            </a:pPr>
            <a:r>
              <a:rPr lang="en-GB"/>
              <a:t>Creating text or documents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Ask the ‘A’ question - is this accessible? Has it been checked?</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075fd98765_0_3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1075fd98765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GB"/>
              <a:t>The DWP accessibility </a:t>
            </a:r>
            <a:r>
              <a:rPr lang="en-GB"/>
              <a:t>manual</a:t>
            </a:r>
            <a:r>
              <a:rPr lang="en-GB"/>
              <a:t> is a good reference to read about how each role in a team can contribute to good accessibility.</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GB" u="sng">
                <a:solidFill>
                  <a:schemeClr val="hlink"/>
                </a:solidFill>
                <a:hlinkClick r:id="rId2"/>
              </a:rPr>
              <a:t>https://accessibility-manual.dwp.gov.uk/guidance-for-your-job-role</a:t>
            </a:r>
            <a:r>
              <a:rPr lang="en-GB">
                <a:solidFill>
                  <a:schemeClr val="dk1"/>
                </a:solidFill>
              </a:rPr>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075fd98765_0_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075fd9876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075fd98765_0_3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075fd98765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bc9ef0c618_0_5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gbc9ef0c618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These are the things you need to do.</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bc9ef0c618_0_9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bc9ef0c618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075fd98765_0_3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g1075fd98765_0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075fd98765_0_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075fd9876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434343"/>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0" y="992775"/>
            <a:ext cx="9144000" cy="27369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FFFF"/>
              </a:buClr>
              <a:buSzPts val="6000"/>
              <a:buNone/>
              <a:defRPr b="1" sz="6000">
                <a:solidFill>
                  <a:srgbClr val="FFFFFF"/>
                </a:solidFill>
              </a:defRPr>
            </a:lvl1pPr>
            <a:lvl2pPr lvl="1" rtl="0" algn="ctr">
              <a:lnSpc>
                <a:spcPct val="100000"/>
              </a:lnSpc>
              <a:spcBef>
                <a:spcPts val="0"/>
              </a:spcBef>
              <a:spcAft>
                <a:spcPts val="0"/>
              </a:spcAft>
              <a:buClr>
                <a:srgbClr val="FFFFFF"/>
              </a:buClr>
              <a:buSzPts val="6000"/>
              <a:buNone/>
              <a:defRPr sz="6000">
                <a:solidFill>
                  <a:srgbClr val="FFFFFF"/>
                </a:solidFill>
              </a:defRPr>
            </a:lvl2pPr>
            <a:lvl3pPr lvl="2" rtl="0" algn="ctr">
              <a:lnSpc>
                <a:spcPct val="100000"/>
              </a:lnSpc>
              <a:spcBef>
                <a:spcPts val="0"/>
              </a:spcBef>
              <a:spcAft>
                <a:spcPts val="0"/>
              </a:spcAft>
              <a:buClr>
                <a:srgbClr val="FFFFFF"/>
              </a:buClr>
              <a:buSzPts val="6000"/>
              <a:buNone/>
              <a:defRPr sz="6000">
                <a:solidFill>
                  <a:srgbClr val="FFFFFF"/>
                </a:solidFill>
              </a:defRPr>
            </a:lvl3pPr>
            <a:lvl4pPr lvl="3" rtl="0" algn="ctr">
              <a:lnSpc>
                <a:spcPct val="100000"/>
              </a:lnSpc>
              <a:spcBef>
                <a:spcPts val="0"/>
              </a:spcBef>
              <a:spcAft>
                <a:spcPts val="0"/>
              </a:spcAft>
              <a:buClr>
                <a:srgbClr val="FFFFFF"/>
              </a:buClr>
              <a:buSzPts val="6000"/>
              <a:buNone/>
              <a:defRPr sz="6000">
                <a:solidFill>
                  <a:srgbClr val="FFFFFF"/>
                </a:solidFill>
              </a:defRPr>
            </a:lvl4pPr>
            <a:lvl5pPr lvl="4" rtl="0" algn="ctr">
              <a:lnSpc>
                <a:spcPct val="100000"/>
              </a:lnSpc>
              <a:spcBef>
                <a:spcPts val="0"/>
              </a:spcBef>
              <a:spcAft>
                <a:spcPts val="0"/>
              </a:spcAft>
              <a:buClr>
                <a:srgbClr val="FFFFFF"/>
              </a:buClr>
              <a:buSzPts val="6000"/>
              <a:buNone/>
              <a:defRPr sz="6000">
                <a:solidFill>
                  <a:srgbClr val="FFFFFF"/>
                </a:solidFill>
              </a:defRPr>
            </a:lvl5pPr>
            <a:lvl6pPr lvl="5" rtl="0" algn="ctr">
              <a:lnSpc>
                <a:spcPct val="100000"/>
              </a:lnSpc>
              <a:spcBef>
                <a:spcPts val="0"/>
              </a:spcBef>
              <a:spcAft>
                <a:spcPts val="0"/>
              </a:spcAft>
              <a:buClr>
                <a:srgbClr val="FFFFFF"/>
              </a:buClr>
              <a:buSzPts val="6000"/>
              <a:buNone/>
              <a:defRPr sz="6000">
                <a:solidFill>
                  <a:srgbClr val="FFFFFF"/>
                </a:solidFill>
              </a:defRPr>
            </a:lvl6pPr>
            <a:lvl7pPr lvl="6" rtl="0" algn="ctr">
              <a:lnSpc>
                <a:spcPct val="100000"/>
              </a:lnSpc>
              <a:spcBef>
                <a:spcPts val="0"/>
              </a:spcBef>
              <a:spcAft>
                <a:spcPts val="0"/>
              </a:spcAft>
              <a:buClr>
                <a:srgbClr val="FFFFFF"/>
              </a:buClr>
              <a:buSzPts val="6000"/>
              <a:buNone/>
              <a:defRPr sz="6000">
                <a:solidFill>
                  <a:srgbClr val="FFFFFF"/>
                </a:solidFill>
              </a:defRPr>
            </a:lvl7pPr>
            <a:lvl8pPr lvl="7" rtl="0" algn="ctr">
              <a:lnSpc>
                <a:spcPct val="100000"/>
              </a:lnSpc>
              <a:spcBef>
                <a:spcPts val="0"/>
              </a:spcBef>
              <a:spcAft>
                <a:spcPts val="0"/>
              </a:spcAft>
              <a:buClr>
                <a:srgbClr val="FFFFFF"/>
              </a:buClr>
              <a:buSzPts val="6000"/>
              <a:buNone/>
              <a:defRPr sz="6000">
                <a:solidFill>
                  <a:srgbClr val="FFFFFF"/>
                </a:solidFill>
              </a:defRPr>
            </a:lvl8pPr>
            <a:lvl9pPr lvl="8" rtl="0" algn="ctr">
              <a:lnSpc>
                <a:spcPct val="100000"/>
              </a:lnSpc>
              <a:spcBef>
                <a:spcPts val="0"/>
              </a:spcBef>
              <a:spcAft>
                <a:spcPts val="0"/>
              </a:spcAft>
              <a:buClr>
                <a:srgbClr val="FFFFFF"/>
              </a:buClr>
              <a:buSzPts val="6000"/>
              <a:buNone/>
              <a:defRPr sz="6000">
                <a:solidFill>
                  <a:srgbClr val="FFFFFF"/>
                </a:solidFill>
              </a:defRPr>
            </a:lvl9pPr>
          </a:lstStyle>
          <a:p/>
        </p:txBody>
      </p:sp>
      <p:sp>
        <p:nvSpPr>
          <p:cNvPr id="11" name="Google Shape;11;p2"/>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3" name="Google Shape;13;p2"/>
          <p:cNvSpPr txBox="1"/>
          <p:nvPr>
            <p:ph idx="2" type="body"/>
          </p:nvPr>
        </p:nvSpPr>
        <p:spPr>
          <a:xfrm>
            <a:off x="185400" y="6243200"/>
            <a:ext cx="922200" cy="380400"/>
          </a:xfrm>
          <a:prstGeom prst="rect">
            <a:avLst/>
          </a:prstGeom>
        </p:spPr>
        <p:txBody>
          <a:bodyPr anchorCtr="0" anchor="ctr" bIns="91425" lIns="91425" spcFirstLastPara="1" rIns="91425" wrap="square" tIns="91425">
            <a:noAutofit/>
          </a:bodyPr>
          <a:lstStyle>
            <a:lvl1pPr indent="-342900" lvl="0" marL="457200" rtl="0">
              <a:lnSpc>
                <a:spcPct val="100000"/>
              </a:lnSpc>
              <a:spcBef>
                <a:spcPts val="0"/>
              </a:spcBef>
              <a:spcAft>
                <a:spcPts val="0"/>
              </a:spcAft>
              <a:buSzPts val="1800"/>
              <a:buChar char="●"/>
              <a:defRPr/>
            </a:lvl1pPr>
            <a:lvl2pPr indent="-317500" lvl="1" marL="914400" rtl="0">
              <a:lnSpc>
                <a:spcPct val="100000"/>
              </a:lnSpc>
              <a:spcBef>
                <a:spcPts val="1600"/>
              </a:spcBef>
              <a:spcAft>
                <a:spcPts val="0"/>
              </a:spcAft>
              <a:buSzPts val="1400"/>
              <a:buChar char="○"/>
              <a:defRPr/>
            </a:lvl2pPr>
            <a:lvl3pPr indent="-317500" lvl="2" marL="1371600" rtl="0">
              <a:lnSpc>
                <a:spcPct val="100000"/>
              </a:lnSpc>
              <a:spcBef>
                <a:spcPts val="1600"/>
              </a:spcBef>
              <a:spcAft>
                <a:spcPts val="0"/>
              </a:spcAft>
              <a:buClr>
                <a:srgbClr val="FFFFFF"/>
              </a:buClr>
              <a:buSzPts val="1400"/>
              <a:buChar char="■"/>
              <a:defRPr b="1">
                <a:solidFill>
                  <a:srgbClr val="FFFFFF"/>
                </a:solidFill>
              </a:defRPr>
            </a:lvl3pPr>
            <a:lvl4pPr indent="-317500" lvl="3" marL="1828800" rtl="0">
              <a:lnSpc>
                <a:spcPct val="100000"/>
              </a:lnSpc>
              <a:spcBef>
                <a:spcPts val="1600"/>
              </a:spcBef>
              <a:spcAft>
                <a:spcPts val="0"/>
              </a:spcAft>
              <a:buSzPts val="1400"/>
              <a:buChar char="●"/>
              <a:defRPr/>
            </a:lvl4pPr>
            <a:lvl5pPr indent="-317500" lvl="4" marL="2286000" rtl="0">
              <a:lnSpc>
                <a:spcPct val="100000"/>
              </a:lnSpc>
              <a:spcBef>
                <a:spcPts val="1600"/>
              </a:spcBef>
              <a:spcAft>
                <a:spcPts val="0"/>
              </a:spcAft>
              <a:buClr>
                <a:srgbClr val="FFFFFF"/>
              </a:buClr>
              <a:buSzPts val="1400"/>
              <a:buChar char="○"/>
              <a:defRPr>
                <a:solidFill>
                  <a:srgbClr val="FFFFFF"/>
                </a:solidFill>
              </a:defRPr>
            </a:lvl5pPr>
            <a:lvl6pPr indent="-317500" lvl="5" marL="2743200" rtl="0">
              <a:lnSpc>
                <a:spcPct val="100000"/>
              </a:lnSpc>
              <a:spcBef>
                <a:spcPts val="1600"/>
              </a:spcBef>
              <a:spcAft>
                <a:spcPts val="0"/>
              </a:spcAft>
              <a:buSzPts val="1400"/>
              <a:buChar char="■"/>
              <a:defRPr/>
            </a:lvl6pPr>
            <a:lvl7pPr indent="-317500" lvl="6" marL="3200400" rtl="0">
              <a:lnSpc>
                <a:spcPct val="100000"/>
              </a:lnSpc>
              <a:spcBef>
                <a:spcPts val="1600"/>
              </a:spcBef>
              <a:spcAft>
                <a:spcPts val="0"/>
              </a:spcAft>
              <a:buSzPts val="1400"/>
              <a:buChar char="●"/>
              <a:defRPr/>
            </a:lvl7pPr>
            <a:lvl8pPr indent="-317500" lvl="7" marL="3657600" rtl="0">
              <a:lnSpc>
                <a:spcPct val="100000"/>
              </a:lnSpc>
              <a:spcBef>
                <a:spcPts val="1600"/>
              </a:spcBef>
              <a:spcAft>
                <a:spcPts val="0"/>
              </a:spcAft>
              <a:buSzPts val="1400"/>
              <a:buChar char="○"/>
              <a:defRPr/>
            </a:lvl8pPr>
            <a:lvl9pPr indent="-317500" lvl="8" marL="4114800" rtl="0">
              <a:lnSpc>
                <a:spcPct val="100000"/>
              </a:lnSpc>
              <a:spcBef>
                <a:spcPts val="1600"/>
              </a:spcBef>
              <a:spcAft>
                <a:spcPts val="1600"/>
              </a:spcAft>
              <a:buSzPts val="14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47" name="Google Shape;47;p11"/>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48" name="Google Shape;48;p11"/>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Font typeface="Atkinson Hyperlegible"/>
              <a:buNone/>
              <a:defRPr>
                <a:latin typeface="Atkinson Hyperlegible"/>
                <a:ea typeface="Atkinson Hyperlegible"/>
                <a:cs typeface="Atkinson Hyperlegible"/>
                <a:sym typeface="Atkinson Hyperlegible"/>
              </a:defRPr>
            </a:lvl2pPr>
            <a:lvl3pPr lvl="2" rtl="0" algn="l">
              <a:lnSpc>
                <a:spcPct val="100000"/>
              </a:lnSpc>
              <a:spcBef>
                <a:spcPts val="0"/>
              </a:spcBef>
              <a:spcAft>
                <a:spcPts val="0"/>
              </a:spcAft>
              <a:buSzPts val="2800"/>
              <a:buFont typeface="Atkinson Hyperlegible"/>
              <a:buNone/>
              <a:defRPr>
                <a:latin typeface="Atkinson Hyperlegible"/>
                <a:ea typeface="Atkinson Hyperlegible"/>
                <a:cs typeface="Atkinson Hyperlegible"/>
                <a:sym typeface="Atkinson Hyperlegible"/>
              </a:defRPr>
            </a:lvl3pPr>
            <a:lvl4pPr lvl="3" rtl="0" algn="l">
              <a:lnSpc>
                <a:spcPct val="100000"/>
              </a:lnSpc>
              <a:spcBef>
                <a:spcPts val="0"/>
              </a:spcBef>
              <a:spcAft>
                <a:spcPts val="0"/>
              </a:spcAft>
              <a:buSzPts val="2800"/>
              <a:buFont typeface="Atkinson Hyperlegible"/>
              <a:buNone/>
              <a:defRPr>
                <a:latin typeface="Atkinson Hyperlegible"/>
                <a:ea typeface="Atkinson Hyperlegible"/>
                <a:cs typeface="Atkinson Hyperlegible"/>
                <a:sym typeface="Atkinson Hyperlegible"/>
              </a:defRPr>
            </a:lvl4pPr>
            <a:lvl5pPr lvl="4" rtl="0" algn="l">
              <a:lnSpc>
                <a:spcPct val="100000"/>
              </a:lnSpc>
              <a:spcBef>
                <a:spcPts val="0"/>
              </a:spcBef>
              <a:spcAft>
                <a:spcPts val="0"/>
              </a:spcAft>
              <a:buSzPts val="2800"/>
              <a:buFont typeface="Atkinson Hyperlegible"/>
              <a:buNone/>
              <a:defRPr>
                <a:latin typeface="Atkinson Hyperlegible"/>
                <a:ea typeface="Atkinson Hyperlegible"/>
                <a:cs typeface="Atkinson Hyperlegible"/>
                <a:sym typeface="Atkinson Hyperlegible"/>
              </a:defRPr>
            </a:lvl5pPr>
            <a:lvl6pPr lvl="5" rtl="0" algn="l">
              <a:lnSpc>
                <a:spcPct val="100000"/>
              </a:lnSpc>
              <a:spcBef>
                <a:spcPts val="0"/>
              </a:spcBef>
              <a:spcAft>
                <a:spcPts val="0"/>
              </a:spcAft>
              <a:buSzPts val="2800"/>
              <a:buFont typeface="Atkinson Hyperlegible"/>
              <a:buNone/>
              <a:defRPr>
                <a:latin typeface="Atkinson Hyperlegible"/>
                <a:ea typeface="Atkinson Hyperlegible"/>
                <a:cs typeface="Atkinson Hyperlegible"/>
                <a:sym typeface="Atkinson Hyperlegible"/>
              </a:defRPr>
            </a:lvl6pPr>
            <a:lvl7pPr lvl="6" rtl="0" algn="l">
              <a:lnSpc>
                <a:spcPct val="100000"/>
              </a:lnSpc>
              <a:spcBef>
                <a:spcPts val="0"/>
              </a:spcBef>
              <a:spcAft>
                <a:spcPts val="0"/>
              </a:spcAft>
              <a:buSzPts val="2800"/>
              <a:buFont typeface="Atkinson Hyperlegible"/>
              <a:buNone/>
              <a:defRPr>
                <a:latin typeface="Atkinson Hyperlegible"/>
                <a:ea typeface="Atkinson Hyperlegible"/>
                <a:cs typeface="Atkinson Hyperlegible"/>
                <a:sym typeface="Atkinson Hyperlegible"/>
              </a:defRPr>
            </a:lvl7pPr>
            <a:lvl8pPr lvl="7" rtl="0" algn="l">
              <a:lnSpc>
                <a:spcPct val="100000"/>
              </a:lnSpc>
              <a:spcBef>
                <a:spcPts val="0"/>
              </a:spcBef>
              <a:spcAft>
                <a:spcPts val="0"/>
              </a:spcAft>
              <a:buSzPts val="2800"/>
              <a:buFont typeface="Atkinson Hyperlegible"/>
              <a:buNone/>
              <a:defRPr>
                <a:latin typeface="Atkinson Hyperlegible"/>
                <a:ea typeface="Atkinson Hyperlegible"/>
                <a:cs typeface="Atkinson Hyperlegible"/>
                <a:sym typeface="Atkinson Hyperlegible"/>
              </a:defRPr>
            </a:lvl8pPr>
            <a:lvl9pPr lvl="8" rtl="0" algn="l">
              <a:lnSpc>
                <a:spcPct val="100000"/>
              </a:lnSpc>
              <a:spcBef>
                <a:spcPts val="0"/>
              </a:spcBef>
              <a:spcAft>
                <a:spcPts val="0"/>
              </a:spcAft>
              <a:buSzPts val="2800"/>
              <a:buFont typeface="Atkinson Hyperlegible"/>
              <a:buNone/>
              <a:defRPr>
                <a:latin typeface="Atkinson Hyperlegible"/>
                <a:ea typeface="Atkinson Hyperlegible"/>
                <a:cs typeface="Atkinson Hyperlegible"/>
                <a:sym typeface="Atkinson Hyperlegible"/>
              </a:defRPr>
            </a:lvl9pPr>
          </a:lstStyle>
          <a:p/>
        </p:txBody>
      </p:sp>
      <p:sp>
        <p:nvSpPr>
          <p:cNvPr id="16" name="Google Shape;16;p3"/>
          <p:cNvSpPr txBox="1"/>
          <p:nvPr>
            <p:ph idx="1" type="body"/>
          </p:nvPr>
        </p:nvSpPr>
        <p:spPr>
          <a:xfrm>
            <a:off x="311700" y="1536633"/>
            <a:ext cx="5711100" cy="4555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7" name="Google Shape;17;p3"/>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4"/>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Font typeface="Atkinson Hyperlegible"/>
              <a:buNone/>
              <a:defRPr sz="3600">
                <a:latin typeface="Atkinson Hyperlegible"/>
                <a:ea typeface="Atkinson Hyperlegible"/>
                <a:cs typeface="Atkinson Hyperlegible"/>
                <a:sym typeface="Atkinson Hyperlegible"/>
              </a:defRPr>
            </a:lvl2pPr>
            <a:lvl3pPr lvl="2" rtl="0" algn="ctr">
              <a:lnSpc>
                <a:spcPct val="100000"/>
              </a:lnSpc>
              <a:spcBef>
                <a:spcPts val="0"/>
              </a:spcBef>
              <a:spcAft>
                <a:spcPts val="0"/>
              </a:spcAft>
              <a:buSzPts val="3600"/>
              <a:buFont typeface="Atkinson Hyperlegible"/>
              <a:buNone/>
              <a:defRPr sz="3600">
                <a:latin typeface="Atkinson Hyperlegible"/>
                <a:ea typeface="Atkinson Hyperlegible"/>
                <a:cs typeface="Atkinson Hyperlegible"/>
                <a:sym typeface="Atkinson Hyperlegible"/>
              </a:defRPr>
            </a:lvl3pPr>
            <a:lvl4pPr lvl="3" rtl="0" algn="ctr">
              <a:lnSpc>
                <a:spcPct val="100000"/>
              </a:lnSpc>
              <a:spcBef>
                <a:spcPts val="0"/>
              </a:spcBef>
              <a:spcAft>
                <a:spcPts val="0"/>
              </a:spcAft>
              <a:buSzPts val="3600"/>
              <a:buFont typeface="Atkinson Hyperlegible"/>
              <a:buNone/>
              <a:defRPr sz="3600">
                <a:latin typeface="Atkinson Hyperlegible"/>
                <a:ea typeface="Atkinson Hyperlegible"/>
                <a:cs typeface="Atkinson Hyperlegible"/>
                <a:sym typeface="Atkinson Hyperlegible"/>
              </a:defRPr>
            </a:lvl4pPr>
            <a:lvl5pPr lvl="4" rtl="0" algn="ctr">
              <a:lnSpc>
                <a:spcPct val="100000"/>
              </a:lnSpc>
              <a:spcBef>
                <a:spcPts val="0"/>
              </a:spcBef>
              <a:spcAft>
                <a:spcPts val="0"/>
              </a:spcAft>
              <a:buSzPts val="3600"/>
              <a:buFont typeface="Atkinson Hyperlegible"/>
              <a:buNone/>
              <a:defRPr sz="3600">
                <a:latin typeface="Atkinson Hyperlegible"/>
                <a:ea typeface="Atkinson Hyperlegible"/>
                <a:cs typeface="Atkinson Hyperlegible"/>
                <a:sym typeface="Atkinson Hyperlegible"/>
              </a:defRPr>
            </a:lvl5pPr>
            <a:lvl6pPr lvl="5" rtl="0" algn="ctr">
              <a:lnSpc>
                <a:spcPct val="100000"/>
              </a:lnSpc>
              <a:spcBef>
                <a:spcPts val="0"/>
              </a:spcBef>
              <a:spcAft>
                <a:spcPts val="0"/>
              </a:spcAft>
              <a:buSzPts val="3600"/>
              <a:buFont typeface="Atkinson Hyperlegible"/>
              <a:buNone/>
              <a:defRPr sz="3600">
                <a:latin typeface="Atkinson Hyperlegible"/>
                <a:ea typeface="Atkinson Hyperlegible"/>
                <a:cs typeface="Atkinson Hyperlegible"/>
                <a:sym typeface="Atkinson Hyperlegible"/>
              </a:defRPr>
            </a:lvl6pPr>
            <a:lvl7pPr lvl="6" rtl="0" algn="ctr">
              <a:lnSpc>
                <a:spcPct val="100000"/>
              </a:lnSpc>
              <a:spcBef>
                <a:spcPts val="0"/>
              </a:spcBef>
              <a:spcAft>
                <a:spcPts val="0"/>
              </a:spcAft>
              <a:buSzPts val="3600"/>
              <a:buFont typeface="Atkinson Hyperlegible"/>
              <a:buNone/>
              <a:defRPr sz="3600">
                <a:latin typeface="Atkinson Hyperlegible"/>
                <a:ea typeface="Atkinson Hyperlegible"/>
                <a:cs typeface="Atkinson Hyperlegible"/>
                <a:sym typeface="Atkinson Hyperlegible"/>
              </a:defRPr>
            </a:lvl7pPr>
            <a:lvl8pPr lvl="7" rtl="0" algn="ctr">
              <a:lnSpc>
                <a:spcPct val="100000"/>
              </a:lnSpc>
              <a:spcBef>
                <a:spcPts val="0"/>
              </a:spcBef>
              <a:spcAft>
                <a:spcPts val="0"/>
              </a:spcAft>
              <a:buSzPts val="3600"/>
              <a:buFont typeface="Atkinson Hyperlegible"/>
              <a:buNone/>
              <a:defRPr sz="3600">
                <a:latin typeface="Atkinson Hyperlegible"/>
                <a:ea typeface="Atkinson Hyperlegible"/>
                <a:cs typeface="Atkinson Hyperlegible"/>
                <a:sym typeface="Atkinson Hyperlegible"/>
              </a:defRPr>
            </a:lvl8pPr>
            <a:lvl9pPr lvl="8" rtl="0" algn="ctr">
              <a:lnSpc>
                <a:spcPct val="100000"/>
              </a:lnSpc>
              <a:spcBef>
                <a:spcPts val="0"/>
              </a:spcBef>
              <a:spcAft>
                <a:spcPts val="0"/>
              </a:spcAft>
              <a:buSzPts val="3600"/>
              <a:buFont typeface="Atkinson Hyperlegible"/>
              <a:buNone/>
              <a:defRPr sz="3600">
                <a:latin typeface="Atkinson Hyperlegible"/>
                <a:ea typeface="Atkinson Hyperlegible"/>
                <a:cs typeface="Atkinson Hyperlegible"/>
                <a:sym typeface="Atkinson Hyperlegible"/>
              </a:defRPr>
            </a:lvl9pPr>
          </a:lstStyle>
          <a:p/>
        </p:txBody>
      </p:sp>
      <p:sp>
        <p:nvSpPr>
          <p:cNvPr id="20" name="Google Shape;20;p4"/>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3" name="Google Shape;23;p5"/>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4" name="Google Shape;24;p5"/>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5" name="Google Shape;25;p5"/>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Font typeface="Open Sans"/>
              <a:buNone/>
              <a:defRPr>
                <a:latin typeface="Open Sans"/>
                <a:ea typeface="Open Sans"/>
                <a:cs typeface="Open Sans"/>
                <a:sym typeface="Open Sa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8" name="Google Shape;28;p6"/>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Font typeface="Open Sans"/>
              <a:buNone/>
              <a:defRPr sz="2400">
                <a:latin typeface="Open Sans"/>
                <a:ea typeface="Open Sans"/>
                <a:cs typeface="Open Sans"/>
                <a:sym typeface="Open Sans"/>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31" name="Google Shape;31;p7"/>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Font typeface="Open Sans"/>
              <a:buChar char="●"/>
              <a:defRPr sz="1200">
                <a:latin typeface="Open Sans"/>
                <a:ea typeface="Open Sans"/>
                <a:cs typeface="Open Sans"/>
                <a:sym typeface="Open Sans"/>
              </a:defRPr>
            </a:lvl1pPr>
            <a:lvl2pPr indent="-304800" lvl="1" marL="914400" rtl="0" algn="l">
              <a:lnSpc>
                <a:spcPct val="115000"/>
              </a:lnSpc>
              <a:spcBef>
                <a:spcPts val="1600"/>
              </a:spcBef>
              <a:spcAft>
                <a:spcPts val="0"/>
              </a:spcAft>
              <a:buSzPts val="1200"/>
              <a:buFont typeface="Open Sans"/>
              <a:buChar char="○"/>
              <a:defRPr sz="1200">
                <a:latin typeface="Open Sans"/>
                <a:ea typeface="Open Sans"/>
                <a:cs typeface="Open Sans"/>
                <a:sym typeface="Open Sans"/>
              </a:defRPr>
            </a:lvl2pPr>
            <a:lvl3pPr indent="-304800" lvl="2" marL="1371600" rtl="0" algn="l">
              <a:lnSpc>
                <a:spcPct val="115000"/>
              </a:lnSpc>
              <a:spcBef>
                <a:spcPts val="1600"/>
              </a:spcBef>
              <a:spcAft>
                <a:spcPts val="0"/>
              </a:spcAft>
              <a:buSzPts val="1200"/>
              <a:buFont typeface="Open Sans"/>
              <a:buChar char="■"/>
              <a:defRPr sz="1200">
                <a:latin typeface="Open Sans"/>
                <a:ea typeface="Open Sans"/>
                <a:cs typeface="Open Sans"/>
                <a:sym typeface="Open Sans"/>
              </a:defRPr>
            </a:lvl3pPr>
            <a:lvl4pPr indent="-304800" lvl="3" marL="1828800" rtl="0" algn="l">
              <a:lnSpc>
                <a:spcPct val="115000"/>
              </a:lnSpc>
              <a:spcBef>
                <a:spcPts val="1600"/>
              </a:spcBef>
              <a:spcAft>
                <a:spcPts val="0"/>
              </a:spcAft>
              <a:buSzPts val="1200"/>
              <a:buFont typeface="Open Sans"/>
              <a:buChar char="●"/>
              <a:defRPr sz="1200">
                <a:latin typeface="Open Sans"/>
                <a:ea typeface="Open Sans"/>
                <a:cs typeface="Open Sans"/>
                <a:sym typeface="Open Sans"/>
              </a:defRPr>
            </a:lvl4pPr>
            <a:lvl5pPr indent="-304800" lvl="4" marL="2286000" rtl="0" algn="l">
              <a:lnSpc>
                <a:spcPct val="115000"/>
              </a:lnSpc>
              <a:spcBef>
                <a:spcPts val="1600"/>
              </a:spcBef>
              <a:spcAft>
                <a:spcPts val="0"/>
              </a:spcAft>
              <a:buSzPts val="1200"/>
              <a:buFont typeface="Open Sans"/>
              <a:buChar char="○"/>
              <a:defRPr sz="1200">
                <a:latin typeface="Open Sans"/>
                <a:ea typeface="Open Sans"/>
                <a:cs typeface="Open Sans"/>
                <a:sym typeface="Open Sans"/>
              </a:defRPr>
            </a:lvl5pPr>
            <a:lvl6pPr indent="-304800" lvl="5" marL="2743200" rtl="0" algn="l">
              <a:lnSpc>
                <a:spcPct val="115000"/>
              </a:lnSpc>
              <a:spcBef>
                <a:spcPts val="1600"/>
              </a:spcBef>
              <a:spcAft>
                <a:spcPts val="0"/>
              </a:spcAft>
              <a:buSzPts val="1200"/>
              <a:buFont typeface="Open Sans"/>
              <a:buChar char="■"/>
              <a:defRPr sz="1200">
                <a:latin typeface="Open Sans"/>
                <a:ea typeface="Open Sans"/>
                <a:cs typeface="Open Sans"/>
                <a:sym typeface="Open Sans"/>
              </a:defRPr>
            </a:lvl6pPr>
            <a:lvl7pPr indent="-304800" lvl="6" marL="3200400" rtl="0" algn="l">
              <a:lnSpc>
                <a:spcPct val="115000"/>
              </a:lnSpc>
              <a:spcBef>
                <a:spcPts val="1600"/>
              </a:spcBef>
              <a:spcAft>
                <a:spcPts val="0"/>
              </a:spcAft>
              <a:buSzPts val="1200"/>
              <a:buFont typeface="Open Sans"/>
              <a:buChar char="●"/>
              <a:defRPr sz="1200">
                <a:latin typeface="Open Sans"/>
                <a:ea typeface="Open Sans"/>
                <a:cs typeface="Open Sans"/>
                <a:sym typeface="Open Sans"/>
              </a:defRPr>
            </a:lvl7pPr>
            <a:lvl8pPr indent="-304800" lvl="7" marL="3657600" rtl="0" algn="l">
              <a:lnSpc>
                <a:spcPct val="115000"/>
              </a:lnSpc>
              <a:spcBef>
                <a:spcPts val="1600"/>
              </a:spcBef>
              <a:spcAft>
                <a:spcPts val="0"/>
              </a:spcAft>
              <a:buSzPts val="1200"/>
              <a:buFont typeface="Open Sans"/>
              <a:buChar char="○"/>
              <a:defRPr sz="1200">
                <a:latin typeface="Open Sans"/>
                <a:ea typeface="Open Sans"/>
                <a:cs typeface="Open Sans"/>
                <a:sym typeface="Open Sans"/>
              </a:defRPr>
            </a:lvl8pPr>
            <a:lvl9pPr indent="-304800" lvl="8" marL="4114800" rtl="0" algn="l">
              <a:lnSpc>
                <a:spcPct val="115000"/>
              </a:lnSpc>
              <a:spcBef>
                <a:spcPts val="1600"/>
              </a:spcBef>
              <a:spcAft>
                <a:spcPts val="1600"/>
              </a:spcAft>
              <a:buSzPts val="1200"/>
              <a:buFont typeface="Open Sans"/>
              <a:buChar char="■"/>
              <a:defRPr sz="1200">
                <a:latin typeface="Open Sans"/>
                <a:ea typeface="Open Sans"/>
                <a:cs typeface="Open Sans"/>
                <a:sym typeface="Open Sans"/>
              </a:defRPr>
            </a:lvl9pPr>
          </a:lstStyle>
          <a:p/>
        </p:txBody>
      </p:sp>
      <p:sp>
        <p:nvSpPr>
          <p:cNvPr id="32" name="Google Shape;32;p7"/>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Font typeface="Atkinson Hyperlegible"/>
              <a:buNone/>
              <a:defRPr sz="4800">
                <a:latin typeface="Atkinson Hyperlegible"/>
                <a:ea typeface="Atkinson Hyperlegible"/>
                <a:cs typeface="Atkinson Hyperlegible"/>
                <a:sym typeface="Atkinson Hyperlegible"/>
              </a:defRPr>
            </a:lvl2pPr>
            <a:lvl3pPr lvl="2" rtl="0" algn="l">
              <a:lnSpc>
                <a:spcPct val="100000"/>
              </a:lnSpc>
              <a:spcBef>
                <a:spcPts val="0"/>
              </a:spcBef>
              <a:spcAft>
                <a:spcPts val="0"/>
              </a:spcAft>
              <a:buSzPts val="4800"/>
              <a:buFont typeface="Atkinson Hyperlegible"/>
              <a:buNone/>
              <a:defRPr sz="4800">
                <a:latin typeface="Atkinson Hyperlegible"/>
                <a:ea typeface="Atkinson Hyperlegible"/>
                <a:cs typeface="Atkinson Hyperlegible"/>
                <a:sym typeface="Atkinson Hyperlegible"/>
              </a:defRPr>
            </a:lvl3pPr>
            <a:lvl4pPr lvl="3" rtl="0" algn="l">
              <a:lnSpc>
                <a:spcPct val="100000"/>
              </a:lnSpc>
              <a:spcBef>
                <a:spcPts val="0"/>
              </a:spcBef>
              <a:spcAft>
                <a:spcPts val="0"/>
              </a:spcAft>
              <a:buSzPts val="4800"/>
              <a:buFont typeface="Atkinson Hyperlegible"/>
              <a:buNone/>
              <a:defRPr sz="4800">
                <a:latin typeface="Atkinson Hyperlegible"/>
                <a:ea typeface="Atkinson Hyperlegible"/>
                <a:cs typeface="Atkinson Hyperlegible"/>
                <a:sym typeface="Atkinson Hyperlegible"/>
              </a:defRPr>
            </a:lvl4pPr>
            <a:lvl5pPr lvl="4" rtl="0" algn="l">
              <a:lnSpc>
                <a:spcPct val="100000"/>
              </a:lnSpc>
              <a:spcBef>
                <a:spcPts val="0"/>
              </a:spcBef>
              <a:spcAft>
                <a:spcPts val="0"/>
              </a:spcAft>
              <a:buSzPts val="4800"/>
              <a:buFont typeface="Atkinson Hyperlegible"/>
              <a:buNone/>
              <a:defRPr sz="4800">
                <a:latin typeface="Atkinson Hyperlegible"/>
                <a:ea typeface="Atkinson Hyperlegible"/>
                <a:cs typeface="Atkinson Hyperlegible"/>
                <a:sym typeface="Atkinson Hyperlegible"/>
              </a:defRPr>
            </a:lvl5pPr>
            <a:lvl6pPr lvl="5" rtl="0" algn="l">
              <a:lnSpc>
                <a:spcPct val="100000"/>
              </a:lnSpc>
              <a:spcBef>
                <a:spcPts val="0"/>
              </a:spcBef>
              <a:spcAft>
                <a:spcPts val="0"/>
              </a:spcAft>
              <a:buSzPts val="4800"/>
              <a:buFont typeface="Atkinson Hyperlegible"/>
              <a:buNone/>
              <a:defRPr sz="4800">
                <a:latin typeface="Atkinson Hyperlegible"/>
                <a:ea typeface="Atkinson Hyperlegible"/>
                <a:cs typeface="Atkinson Hyperlegible"/>
                <a:sym typeface="Atkinson Hyperlegible"/>
              </a:defRPr>
            </a:lvl6pPr>
            <a:lvl7pPr lvl="6" rtl="0" algn="l">
              <a:lnSpc>
                <a:spcPct val="100000"/>
              </a:lnSpc>
              <a:spcBef>
                <a:spcPts val="0"/>
              </a:spcBef>
              <a:spcAft>
                <a:spcPts val="0"/>
              </a:spcAft>
              <a:buSzPts val="4800"/>
              <a:buFont typeface="Atkinson Hyperlegible"/>
              <a:buNone/>
              <a:defRPr sz="4800">
                <a:latin typeface="Atkinson Hyperlegible"/>
                <a:ea typeface="Atkinson Hyperlegible"/>
                <a:cs typeface="Atkinson Hyperlegible"/>
                <a:sym typeface="Atkinson Hyperlegible"/>
              </a:defRPr>
            </a:lvl7pPr>
            <a:lvl8pPr lvl="7" rtl="0" algn="l">
              <a:lnSpc>
                <a:spcPct val="100000"/>
              </a:lnSpc>
              <a:spcBef>
                <a:spcPts val="0"/>
              </a:spcBef>
              <a:spcAft>
                <a:spcPts val="0"/>
              </a:spcAft>
              <a:buSzPts val="4800"/>
              <a:buFont typeface="Atkinson Hyperlegible"/>
              <a:buNone/>
              <a:defRPr sz="4800">
                <a:latin typeface="Atkinson Hyperlegible"/>
                <a:ea typeface="Atkinson Hyperlegible"/>
                <a:cs typeface="Atkinson Hyperlegible"/>
                <a:sym typeface="Atkinson Hyperlegible"/>
              </a:defRPr>
            </a:lvl8pPr>
            <a:lvl9pPr lvl="8" rtl="0" algn="l">
              <a:lnSpc>
                <a:spcPct val="100000"/>
              </a:lnSpc>
              <a:spcBef>
                <a:spcPts val="0"/>
              </a:spcBef>
              <a:spcAft>
                <a:spcPts val="0"/>
              </a:spcAft>
              <a:buSzPts val="4800"/>
              <a:buFont typeface="Atkinson Hyperlegible"/>
              <a:buNone/>
              <a:defRPr sz="4800">
                <a:latin typeface="Atkinson Hyperlegible"/>
                <a:ea typeface="Atkinson Hyperlegible"/>
                <a:cs typeface="Atkinson Hyperlegible"/>
                <a:sym typeface="Atkinson Hyperlegible"/>
              </a:defRPr>
            </a:lvl9pPr>
          </a:lstStyle>
          <a:p/>
        </p:txBody>
      </p:sp>
      <p:sp>
        <p:nvSpPr>
          <p:cNvPr id="35" name="Google Shape;35;p8"/>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9"/>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9" name="Google Shape;39;p9"/>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1" name="Google Shape;41;p9"/>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tkinson Hyperlegible"/>
              <a:buNone/>
              <a:defRPr i="0" sz="2800" u="none" cap="none" strike="noStrike">
                <a:solidFill>
                  <a:schemeClr val="dk1"/>
                </a:solidFill>
                <a:latin typeface="Atkinson Hyperlegible"/>
                <a:ea typeface="Atkinson Hyperlegible"/>
                <a:cs typeface="Atkinson Hyperlegible"/>
                <a:sym typeface="Atkinson Hyperlegible"/>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tkinson Hyperlegible"/>
              <a:buChar char="●"/>
              <a:defRPr i="0" sz="1800" u="none" cap="none" strike="noStrike">
                <a:solidFill>
                  <a:schemeClr val="dk2"/>
                </a:solidFill>
                <a:latin typeface="Atkinson Hyperlegible"/>
                <a:ea typeface="Atkinson Hyperlegible"/>
                <a:cs typeface="Atkinson Hyperlegible"/>
                <a:sym typeface="Atkinson Hyperlegible"/>
              </a:defRPr>
            </a:lvl1pPr>
            <a:lvl2pPr indent="-317500" lvl="1" marL="914400" marR="0" rtl="0" algn="l">
              <a:lnSpc>
                <a:spcPct val="115000"/>
              </a:lnSpc>
              <a:spcBef>
                <a:spcPts val="1600"/>
              </a:spcBef>
              <a:spcAft>
                <a:spcPts val="0"/>
              </a:spcAft>
              <a:buClr>
                <a:schemeClr val="dk2"/>
              </a:buClr>
              <a:buSzPts val="1400"/>
              <a:buFont typeface="Atkinson Hyperlegible"/>
              <a:buChar char="○"/>
              <a:defRPr i="0" sz="1400" u="none" cap="none" strike="noStrike">
                <a:solidFill>
                  <a:schemeClr val="dk2"/>
                </a:solidFill>
                <a:latin typeface="Atkinson Hyperlegible"/>
                <a:ea typeface="Atkinson Hyperlegible"/>
                <a:cs typeface="Atkinson Hyperlegible"/>
                <a:sym typeface="Atkinson Hyperlegible"/>
              </a:defRPr>
            </a:lvl2pPr>
            <a:lvl3pPr indent="-317500" lvl="2" marL="1371600" marR="0" rtl="0" algn="l">
              <a:lnSpc>
                <a:spcPct val="115000"/>
              </a:lnSpc>
              <a:spcBef>
                <a:spcPts val="1600"/>
              </a:spcBef>
              <a:spcAft>
                <a:spcPts val="0"/>
              </a:spcAft>
              <a:buClr>
                <a:schemeClr val="dk2"/>
              </a:buClr>
              <a:buSzPts val="1400"/>
              <a:buFont typeface="Atkinson Hyperlegible"/>
              <a:buChar char="■"/>
              <a:defRPr i="0" sz="1400" u="none" cap="none" strike="noStrike">
                <a:solidFill>
                  <a:schemeClr val="dk2"/>
                </a:solidFill>
                <a:latin typeface="Atkinson Hyperlegible"/>
                <a:ea typeface="Atkinson Hyperlegible"/>
                <a:cs typeface="Atkinson Hyperlegible"/>
                <a:sym typeface="Atkinson Hyperlegible"/>
              </a:defRPr>
            </a:lvl3pPr>
            <a:lvl4pPr indent="-317500" lvl="3" marL="1828800" marR="0" rtl="0" algn="l">
              <a:lnSpc>
                <a:spcPct val="115000"/>
              </a:lnSpc>
              <a:spcBef>
                <a:spcPts val="1600"/>
              </a:spcBef>
              <a:spcAft>
                <a:spcPts val="0"/>
              </a:spcAft>
              <a:buClr>
                <a:schemeClr val="dk2"/>
              </a:buClr>
              <a:buSzPts val="1400"/>
              <a:buFont typeface="Atkinson Hyperlegible"/>
              <a:buChar char="●"/>
              <a:defRPr i="0" sz="1400" u="none" cap="none" strike="noStrike">
                <a:solidFill>
                  <a:schemeClr val="dk2"/>
                </a:solidFill>
                <a:latin typeface="Atkinson Hyperlegible"/>
                <a:ea typeface="Atkinson Hyperlegible"/>
                <a:cs typeface="Atkinson Hyperlegible"/>
                <a:sym typeface="Atkinson Hyperlegible"/>
              </a:defRPr>
            </a:lvl4pPr>
            <a:lvl5pPr indent="-317500" lvl="4" marL="2286000" marR="0" rtl="0" algn="l">
              <a:lnSpc>
                <a:spcPct val="115000"/>
              </a:lnSpc>
              <a:spcBef>
                <a:spcPts val="1600"/>
              </a:spcBef>
              <a:spcAft>
                <a:spcPts val="0"/>
              </a:spcAft>
              <a:buClr>
                <a:schemeClr val="dk2"/>
              </a:buClr>
              <a:buSzPts val="1400"/>
              <a:buFont typeface="Atkinson Hyperlegible"/>
              <a:buChar char="○"/>
              <a:defRPr i="0" sz="1400" u="none" cap="none" strike="noStrike">
                <a:solidFill>
                  <a:schemeClr val="dk2"/>
                </a:solidFill>
                <a:latin typeface="Atkinson Hyperlegible"/>
                <a:ea typeface="Atkinson Hyperlegible"/>
                <a:cs typeface="Atkinson Hyperlegible"/>
                <a:sym typeface="Atkinson Hyperlegible"/>
              </a:defRPr>
            </a:lvl5pPr>
            <a:lvl6pPr indent="-317500" lvl="5" marL="2743200" marR="0" rtl="0" algn="l">
              <a:lnSpc>
                <a:spcPct val="115000"/>
              </a:lnSpc>
              <a:spcBef>
                <a:spcPts val="1600"/>
              </a:spcBef>
              <a:spcAft>
                <a:spcPts val="0"/>
              </a:spcAft>
              <a:buClr>
                <a:schemeClr val="dk2"/>
              </a:buClr>
              <a:buSzPts val="1400"/>
              <a:buFont typeface="Atkinson Hyperlegible"/>
              <a:buChar char="■"/>
              <a:defRPr i="0" sz="1400" u="none" cap="none" strike="noStrike">
                <a:solidFill>
                  <a:schemeClr val="dk2"/>
                </a:solidFill>
                <a:latin typeface="Atkinson Hyperlegible"/>
                <a:ea typeface="Atkinson Hyperlegible"/>
                <a:cs typeface="Atkinson Hyperlegible"/>
                <a:sym typeface="Atkinson Hyperlegible"/>
              </a:defRPr>
            </a:lvl6pPr>
            <a:lvl7pPr indent="-317500" lvl="6" marL="3200400" marR="0" rtl="0" algn="l">
              <a:lnSpc>
                <a:spcPct val="115000"/>
              </a:lnSpc>
              <a:spcBef>
                <a:spcPts val="1600"/>
              </a:spcBef>
              <a:spcAft>
                <a:spcPts val="0"/>
              </a:spcAft>
              <a:buClr>
                <a:schemeClr val="dk2"/>
              </a:buClr>
              <a:buSzPts val="1400"/>
              <a:buFont typeface="Atkinson Hyperlegible"/>
              <a:buChar char="●"/>
              <a:defRPr i="0" sz="1400" u="none" cap="none" strike="noStrike">
                <a:solidFill>
                  <a:schemeClr val="dk2"/>
                </a:solidFill>
                <a:latin typeface="Atkinson Hyperlegible"/>
                <a:ea typeface="Atkinson Hyperlegible"/>
                <a:cs typeface="Atkinson Hyperlegible"/>
                <a:sym typeface="Atkinson Hyperlegible"/>
              </a:defRPr>
            </a:lvl7pPr>
            <a:lvl8pPr indent="-317500" lvl="7" marL="3657600" marR="0" rtl="0" algn="l">
              <a:lnSpc>
                <a:spcPct val="115000"/>
              </a:lnSpc>
              <a:spcBef>
                <a:spcPts val="1600"/>
              </a:spcBef>
              <a:spcAft>
                <a:spcPts val="0"/>
              </a:spcAft>
              <a:buClr>
                <a:schemeClr val="dk2"/>
              </a:buClr>
              <a:buSzPts val="1400"/>
              <a:buFont typeface="Atkinson Hyperlegible"/>
              <a:buChar char="○"/>
              <a:defRPr i="0" sz="1400" u="none" cap="none" strike="noStrike">
                <a:solidFill>
                  <a:schemeClr val="dk2"/>
                </a:solidFill>
                <a:latin typeface="Atkinson Hyperlegible"/>
                <a:ea typeface="Atkinson Hyperlegible"/>
                <a:cs typeface="Atkinson Hyperlegible"/>
                <a:sym typeface="Atkinson Hyperlegible"/>
              </a:defRPr>
            </a:lvl8pPr>
            <a:lvl9pPr indent="-317500" lvl="8" marL="4114800" marR="0" rtl="0" algn="l">
              <a:lnSpc>
                <a:spcPct val="115000"/>
              </a:lnSpc>
              <a:spcBef>
                <a:spcPts val="1600"/>
              </a:spcBef>
              <a:spcAft>
                <a:spcPts val="1600"/>
              </a:spcAft>
              <a:buClr>
                <a:schemeClr val="dk2"/>
              </a:buClr>
              <a:buSzPts val="1400"/>
              <a:buFont typeface="Atkinson Hyperlegible"/>
              <a:buChar char="■"/>
              <a:defRPr i="0" sz="1400" u="none" cap="none" strike="noStrike">
                <a:solidFill>
                  <a:schemeClr val="dk2"/>
                </a:solidFill>
                <a:latin typeface="Atkinson Hyperlegible"/>
                <a:ea typeface="Atkinson Hyperlegible"/>
                <a:cs typeface="Atkinson Hyperlegible"/>
                <a:sym typeface="Atkinson Hyperlegible"/>
              </a:defRPr>
            </a:lvl9pPr>
          </a:lstStyle>
          <a:p/>
        </p:txBody>
      </p:sp>
      <p:sp>
        <p:nvSpPr>
          <p:cNvPr id="8" name="Google Shape;8;p1"/>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mailto:accessibility@defra.gov.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hyperlink" Target="https://how-many.herokuapp.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1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33.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3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36.jpg"/><Relationship Id="rId4" Type="http://schemas.openxmlformats.org/officeDocument/2006/relationships/image" Target="../media/image3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45.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50.png"/><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hyperlink" Target="https://defragroup.eu.qualtrics.com/jfe/form/SV_0rLopiAVFUP4T9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3"/>
          <p:cNvSpPr txBox="1"/>
          <p:nvPr>
            <p:ph type="ctrTitle"/>
          </p:nvPr>
        </p:nvSpPr>
        <p:spPr>
          <a:xfrm>
            <a:off x="0" y="992775"/>
            <a:ext cx="9144000" cy="2736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7200"/>
              <a:t>Introduction to</a:t>
            </a:r>
            <a:r>
              <a:rPr lang="en-GB" sz="7200"/>
              <a:t> </a:t>
            </a:r>
            <a:br>
              <a:rPr lang="en-GB" sz="7200"/>
            </a:br>
            <a:r>
              <a:rPr lang="en-GB" sz="7200"/>
              <a:t>accessibility</a:t>
            </a:r>
            <a:r>
              <a:rPr lang="en-GB" sz="6000"/>
              <a:t> </a:t>
            </a:r>
            <a:endParaRPr sz="6000"/>
          </a:p>
        </p:txBody>
      </p:sp>
      <p:sp>
        <p:nvSpPr>
          <p:cNvPr id="56" name="Google Shape;56;p13"/>
          <p:cNvSpPr txBox="1"/>
          <p:nvPr>
            <p:ph idx="1" type="subTitle"/>
          </p:nvPr>
        </p:nvSpPr>
        <p:spPr>
          <a:xfrm>
            <a:off x="311700" y="4159833"/>
            <a:ext cx="8520600" cy="1056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a:t>Defra Accessibility Team</a:t>
            </a:r>
            <a:endParaRPr/>
          </a:p>
        </p:txBody>
      </p:sp>
      <p:sp>
        <p:nvSpPr>
          <p:cNvPr id="57" name="Google Shape;57;p13"/>
          <p:cNvSpPr txBox="1"/>
          <p:nvPr>
            <p:ph idx="2" type="body"/>
          </p:nvPr>
        </p:nvSpPr>
        <p:spPr>
          <a:xfrm>
            <a:off x="185400" y="6243200"/>
            <a:ext cx="1923300" cy="38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GB" sz="1400">
                <a:solidFill>
                  <a:srgbClr val="FFFFFF"/>
                </a:solidFill>
              </a:rPr>
              <a:t>Introduction v1.0</a:t>
            </a:r>
            <a:endParaRPr b="1" sz="14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 name="Shape 106"/>
        <p:cNvGrpSpPr/>
        <p:nvPr/>
      </p:nvGrpSpPr>
      <p:grpSpPr>
        <a:xfrm>
          <a:off x="0" y="0"/>
          <a:ext cx="0" cy="0"/>
          <a:chOff x="0" y="0"/>
          <a:chExt cx="0" cy="0"/>
        </a:xfrm>
      </p:grpSpPr>
      <p:sp>
        <p:nvSpPr>
          <p:cNvPr id="107" name="Google Shape;107;p22"/>
          <p:cNvSpPr txBox="1"/>
          <p:nvPr/>
        </p:nvSpPr>
        <p:spPr>
          <a:xfrm>
            <a:off x="301625" y="259150"/>
            <a:ext cx="8109600" cy="649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000">
                <a:latin typeface="Atkinson Hyperlegible"/>
                <a:ea typeface="Atkinson Hyperlegible"/>
                <a:cs typeface="Atkinson Hyperlegible"/>
                <a:sym typeface="Atkinson Hyperlegible"/>
              </a:rPr>
              <a:t>“I can use emails and documents, but I find navigating the internet with a screen reader very difficult indeed. Websites are all designed differently, which makes it hard to find what I am looking for.”</a:t>
            </a:r>
            <a:endParaRPr b="1" sz="4000">
              <a:latin typeface="Atkinson Hyperlegible"/>
              <a:ea typeface="Atkinson Hyperlegible"/>
              <a:cs typeface="Atkinson Hyperlegible"/>
              <a:sym typeface="Atkinson Hyperlegible"/>
            </a:endParaRPr>
          </a:p>
          <a:p>
            <a:pPr indent="0" lvl="0" marL="0" rtl="0" algn="l">
              <a:spcBef>
                <a:spcPts val="1200"/>
              </a:spcBef>
              <a:spcAft>
                <a:spcPts val="1200"/>
              </a:spcAft>
              <a:buNone/>
            </a:pPr>
            <a:r>
              <a:rPr b="1" lang="en-GB" sz="4000">
                <a:latin typeface="Atkinson Hyperlegible"/>
                <a:ea typeface="Atkinson Hyperlegible"/>
                <a:cs typeface="Atkinson Hyperlegible"/>
                <a:sym typeface="Atkinson Hyperlegible"/>
              </a:rPr>
              <a:t>“Alexa is different. I can just ask her questions and she will tell me the answer.”</a:t>
            </a:r>
            <a:endParaRPr b="1" sz="4000">
              <a:latin typeface="Atkinson Hyperlegible"/>
              <a:ea typeface="Atkinson Hyperlegible"/>
              <a:cs typeface="Atkinson Hyperlegible"/>
              <a:sym typeface="Atkinson Hyperlegibl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 name="Shape 111"/>
        <p:cNvGrpSpPr/>
        <p:nvPr/>
      </p:nvGrpSpPr>
      <p:grpSpPr>
        <a:xfrm>
          <a:off x="0" y="0"/>
          <a:ext cx="0" cy="0"/>
          <a:chOff x="0" y="0"/>
          <a:chExt cx="0" cy="0"/>
        </a:xfrm>
      </p:grpSpPr>
      <p:sp>
        <p:nvSpPr>
          <p:cNvPr id="112" name="Google Shape;112;p23"/>
          <p:cNvSpPr txBox="1"/>
          <p:nvPr/>
        </p:nvSpPr>
        <p:spPr>
          <a:xfrm>
            <a:off x="301625" y="259150"/>
            <a:ext cx="8842500" cy="6110700"/>
          </a:xfrm>
          <a:prstGeom prst="rect">
            <a:avLst/>
          </a:prstGeom>
          <a:noFill/>
          <a:ln>
            <a:noFill/>
          </a:ln>
        </p:spPr>
        <p:txBody>
          <a:bodyPr anchorCtr="0" anchor="t" bIns="91425" lIns="91425" spcFirstLastPara="1" rIns="91425" wrap="square" tIns="91425">
            <a:spAutoFit/>
          </a:bodyPr>
          <a:lstStyle/>
          <a:p>
            <a:pPr indent="0" lvl="0" marL="0" rtl="0" algn="l">
              <a:spcBef>
                <a:spcPts val="3000"/>
              </a:spcBef>
              <a:spcAft>
                <a:spcPts val="0"/>
              </a:spcAft>
              <a:buNone/>
            </a:pPr>
            <a:r>
              <a:rPr b="1" lang="en-GB" sz="7200">
                <a:solidFill>
                  <a:schemeClr val="dk1"/>
                </a:solidFill>
                <a:latin typeface="Atkinson Hyperlegible"/>
                <a:ea typeface="Atkinson Hyperlegible"/>
                <a:cs typeface="Atkinson Hyperlegible"/>
                <a:sym typeface="Atkinson Hyperlegible"/>
              </a:rPr>
              <a:t>About 1 in 30 (3%) of people are blind or partially sighted.</a:t>
            </a:r>
            <a:endParaRPr b="1" sz="7200">
              <a:solidFill>
                <a:schemeClr val="dk1"/>
              </a:solidFill>
              <a:latin typeface="Atkinson Hyperlegible"/>
              <a:ea typeface="Atkinson Hyperlegible"/>
              <a:cs typeface="Atkinson Hyperlegible"/>
              <a:sym typeface="Atkinson Hyperlegible"/>
            </a:endParaRPr>
          </a:p>
          <a:p>
            <a:pPr indent="0" lvl="0" marL="0" rtl="0" algn="l">
              <a:spcBef>
                <a:spcPts val="3000"/>
              </a:spcBef>
              <a:spcAft>
                <a:spcPts val="0"/>
              </a:spcAft>
              <a:buNone/>
            </a:pPr>
            <a:r>
              <a:rPr b="1" lang="en-GB" sz="7200">
                <a:solidFill>
                  <a:schemeClr val="dk1"/>
                </a:solidFill>
                <a:latin typeface="Atkinson Hyperlegible"/>
                <a:ea typeface="Atkinson Hyperlegible"/>
                <a:cs typeface="Atkinson Hyperlegible"/>
                <a:sym typeface="Atkinson Hyperlegible"/>
              </a:rPr>
              <a:t>2 million people in the UK.</a:t>
            </a:r>
            <a:endParaRPr b="1" sz="7200">
              <a:solidFill>
                <a:schemeClr val="dk1"/>
              </a:solidFill>
              <a:latin typeface="Atkinson Hyperlegible"/>
              <a:ea typeface="Atkinson Hyperlegible"/>
              <a:cs typeface="Atkinson Hyperlegible"/>
              <a:sym typeface="Atkinson Hyperlegibl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descr="This photo simulates colour deficiency.&#10;The footballer with red kit is hard to distinguish against the crowd." id="117" name="Google Shape;117;p24" title="Three footballers"/>
          <p:cNvPicPr preferRelativeResize="0"/>
          <p:nvPr/>
        </p:nvPicPr>
        <p:blipFill rotWithShape="1">
          <a:blip r:embed="rId3">
            <a:alphaModFix/>
          </a:blip>
          <a:srcRect b="0" l="50436" r="0" t="0"/>
          <a:stretch/>
        </p:blipFill>
        <p:spPr>
          <a:xfrm>
            <a:off x="153950" y="137950"/>
            <a:ext cx="8836100" cy="5771750"/>
          </a:xfrm>
          <a:prstGeom prst="rect">
            <a:avLst/>
          </a:prstGeom>
          <a:noFill/>
          <a:ln>
            <a:noFill/>
          </a:ln>
        </p:spPr>
      </p:pic>
      <p:sp>
        <p:nvSpPr>
          <p:cNvPr id="118" name="Google Shape;118;p24"/>
          <p:cNvSpPr txBox="1"/>
          <p:nvPr/>
        </p:nvSpPr>
        <p:spPr>
          <a:xfrm>
            <a:off x="7603450" y="5615700"/>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Photo © BBC</a:t>
            </a:r>
            <a:endParaRPr b="1">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This photo simulates vision with no colour deficiency.&#10;Two have white kit, one has red kit. Behind them is the football crowd." id="123" name="Google Shape;123;p25" title="Three professional football players on a pitch"/>
          <p:cNvPicPr preferRelativeResize="0"/>
          <p:nvPr/>
        </p:nvPicPr>
        <p:blipFill rotWithShape="1">
          <a:blip r:embed="rId3">
            <a:alphaModFix/>
          </a:blip>
          <a:srcRect b="0" l="0" r="50436" t="0"/>
          <a:stretch/>
        </p:blipFill>
        <p:spPr>
          <a:xfrm>
            <a:off x="152400" y="152400"/>
            <a:ext cx="8836100" cy="5771750"/>
          </a:xfrm>
          <a:prstGeom prst="rect">
            <a:avLst/>
          </a:prstGeom>
          <a:noFill/>
          <a:ln>
            <a:noFill/>
          </a:ln>
        </p:spPr>
      </p:pic>
      <p:sp>
        <p:nvSpPr>
          <p:cNvPr id="124" name="Google Shape;124;p25"/>
          <p:cNvSpPr txBox="1"/>
          <p:nvPr/>
        </p:nvSpPr>
        <p:spPr>
          <a:xfrm>
            <a:off x="7603450" y="5615700"/>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Photo © BBC</a:t>
            </a:r>
            <a:endParaRPr b="1">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The children wear coloured tabards to indicate the team they are on." id="129" name="Google Shape;129;p26" title="5 children playing football"/>
          <p:cNvPicPr preferRelativeResize="0"/>
          <p:nvPr/>
        </p:nvPicPr>
        <p:blipFill rotWithShape="1">
          <a:blip r:embed="rId3">
            <a:alphaModFix/>
          </a:blip>
          <a:srcRect b="0" l="0" r="50695" t="0"/>
          <a:stretch/>
        </p:blipFill>
        <p:spPr>
          <a:xfrm>
            <a:off x="152400" y="152400"/>
            <a:ext cx="8812800" cy="6211125"/>
          </a:xfrm>
          <a:prstGeom prst="rect">
            <a:avLst/>
          </a:prstGeom>
          <a:noFill/>
          <a:ln>
            <a:noFill/>
          </a:ln>
        </p:spPr>
      </p:pic>
      <p:sp>
        <p:nvSpPr>
          <p:cNvPr id="130" name="Google Shape;130;p26"/>
          <p:cNvSpPr txBox="1"/>
          <p:nvPr/>
        </p:nvSpPr>
        <p:spPr>
          <a:xfrm>
            <a:off x="7578600" y="6069525"/>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Photo © BBC</a:t>
            </a:r>
            <a:endParaRPr b="1">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grpSp>
        <p:nvGrpSpPr>
          <p:cNvPr id="135" name="Google Shape;135;p27"/>
          <p:cNvGrpSpPr/>
          <p:nvPr/>
        </p:nvGrpSpPr>
        <p:grpSpPr>
          <a:xfrm>
            <a:off x="198775" y="152400"/>
            <a:ext cx="8812800" cy="6211125"/>
            <a:chOff x="198775" y="152400"/>
            <a:chExt cx="8812800" cy="6211125"/>
          </a:xfrm>
        </p:grpSpPr>
        <p:pic>
          <p:nvPicPr>
            <p:cNvPr descr="This photo simulates colour deficiency.&#10;The footballer with red kit is hard to distinguish against the crowd." id="136" name="Google Shape;136;p27" title="5 children playing football"/>
            <p:cNvPicPr preferRelativeResize="0"/>
            <p:nvPr/>
          </p:nvPicPr>
          <p:blipFill rotWithShape="1">
            <a:blip r:embed="rId3">
              <a:alphaModFix/>
            </a:blip>
            <a:srcRect b="0" l="50692" r="0" t="0"/>
            <a:stretch/>
          </p:blipFill>
          <p:spPr>
            <a:xfrm>
              <a:off x="198775" y="152400"/>
              <a:ext cx="8812800" cy="6211125"/>
            </a:xfrm>
            <a:prstGeom prst="rect">
              <a:avLst/>
            </a:prstGeom>
            <a:noFill/>
            <a:ln>
              <a:noFill/>
            </a:ln>
          </p:spPr>
        </p:pic>
        <p:sp>
          <p:nvSpPr>
            <p:cNvPr id="137" name="Google Shape;137;p27"/>
            <p:cNvSpPr txBox="1"/>
            <p:nvPr/>
          </p:nvSpPr>
          <p:spPr>
            <a:xfrm>
              <a:off x="7624975" y="6069525"/>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Photo © BBC</a:t>
              </a:r>
              <a:endParaRPr b="1">
                <a:solidFill>
                  <a:srgbClr val="FFFFFF"/>
                </a:solidFill>
                <a:latin typeface="Atkinson Hyperlegible"/>
                <a:ea typeface="Atkinson Hyperlegible"/>
                <a:cs typeface="Atkinson Hyperlegible"/>
                <a:sym typeface="Atkinson Hyperlegible"/>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1" name="Shape 141"/>
        <p:cNvGrpSpPr/>
        <p:nvPr/>
      </p:nvGrpSpPr>
      <p:grpSpPr>
        <a:xfrm>
          <a:off x="0" y="0"/>
          <a:ext cx="0" cy="0"/>
          <a:chOff x="0" y="0"/>
          <a:chExt cx="0" cy="0"/>
        </a:xfrm>
      </p:grpSpPr>
      <p:sp>
        <p:nvSpPr>
          <p:cNvPr id="142" name="Google Shape;142;p28"/>
          <p:cNvSpPr txBox="1"/>
          <p:nvPr/>
        </p:nvSpPr>
        <p:spPr>
          <a:xfrm>
            <a:off x="540000" y="549950"/>
            <a:ext cx="6858300" cy="541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000">
                <a:latin typeface="Atkinson Hyperlegible"/>
                <a:ea typeface="Atkinson Hyperlegible"/>
                <a:cs typeface="Atkinson Hyperlegible"/>
                <a:sym typeface="Atkinson Hyperlegible"/>
              </a:rPr>
              <a:t>In 2014, the FA Cup swapped its white ball for a pink Nike football.</a:t>
            </a:r>
            <a:endParaRPr b="1" sz="4000">
              <a:latin typeface="Atkinson Hyperlegible"/>
              <a:ea typeface="Atkinson Hyperlegible"/>
              <a:cs typeface="Atkinson Hyperlegible"/>
              <a:sym typeface="Atkinson Hyperlegible"/>
            </a:endParaRPr>
          </a:p>
          <a:p>
            <a:pPr indent="0" lvl="0" marL="0" rtl="0" algn="l">
              <a:spcBef>
                <a:spcPts val="1200"/>
              </a:spcBef>
              <a:spcAft>
                <a:spcPts val="0"/>
              </a:spcAft>
              <a:buNone/>
            </a:pPr>
            <a:r>
              <a:rPr b="1" lang="en-GB" sz="4000">
                <a:latin typeface="Atkinson Hyperlegible"/>
                <a:ea typeface="Atkinson Hyperlegible"/>
                <a:cs typeface="Atkinson Hyperlegible"/>
                <a:sym typeface="Atkinson Hyperlegible"/>
              </a:rPr>
              <a:t>Colour blind people couldn’t distinguish the ball from the pitch.</a:t>
            </a:r>
            <a:endParaRPr b="1" sz="4000">
              <a:latin typeface="Atkinson Hyperlegible"/>
              <a:ea typeface="Atkinson Hyperlegible"/>
              <a:cs typeface="Atkinson Hyperlegible"/>
              <a:sym typeface="Atkinson Hyperlegible"/>
            </a:endParaRPr>
          </a:p>
          <a:p>
            <a:pPr indent="0" lvl="0" marL="0" rtl="0" algn="l">
              <a:spcBef>
                <a:spcPts val="1200"/>
              </a:spcBef>
              <a:spcAft>
                <a:spcPts val="1200"/>
              </a:spcAft>
              <a:buNone/>
            </a:pPr>
            <a:r>
              <a:rPr b="1" lang="en-GB" sz="4000">
                <a:latin typeface="Atkinson Hyperlegible"/>
                <a:ea typeface="Atkinson Hyperlegible"/>
                <a:cs typeface="Atkinson Hyperlegible"/>
                <a:sym typeface="Atkinson Hyperlegible"/>
              </a:rPr>
              <a:t>The FA swapped back just a few months after.</a:t>
            </a:r>
            <a:endParaRPr b="1" sz="4000">
              <a:latin typeface="Atkinson Hyperlegible"/>
              <a:ea typeface="Atkinson Hyperlegible"/>
              <a:cs typeface="Atkinson Hyperlegible"/>
              <a:sym typeface="Atkinson Hyperlegibl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6" name="Shape 146"/>
        <p:cNvGrpSpPr/>
        <p:nvPr/>
      </p:nvGrpSpPr>
      <p:grpSpPr>
        <a:xfrm>
          <a:off x="0" y="0"/>
          <a:ext cx="0" cy="0"/>
          <a:chOff x="0" y="0"/>
          <a:chExt cx="0" cy="0"/>
        </a:xfrm>
      </p:grpSpPr>
      <p:sp>
        <p:nvSpPr>
          <p:cNvPr id="147" name="Google Shape;147;p29"/>
          <p:cNvSpPr txBox="1"/>
          <p:nvPr/>
        </p:nvSpPr>
        <p:spPr>
          <a:xfrm>
            <a:off x="301625" y="259150"/>
            <a:ext cx="8604000" cy="611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chemeClr val="dk1"/>
                </a:solidFill>
                <a:latin typeface="Atkinson Hyperlegible"/>
                <a:ea typeface="Atkinson Hyperlegible"/>
                <a:cs typeface="Atkinson Hyperlegible"/>
                <a:sym typeface="Atkinson Hyperlegible"/>
              </a:rPr>
              <a:t>1 in 12 males (8%) have a colour vision deficiency</a:t>
            </a:r>
            <a:r>
              <a:rPr b="1" lang="en-GB" sz="7200">
                <a:latin typeface="Atkinson Hyperlegible"/>
                <a:ea typeface="Atkinson Hyperlegible"/>
                <a:cs typeface="Atkinson Hyperlegible"/>
                <a:sym typeface="Atkinson Hyperlegible"/>
              </a:rPr>
              <a:t>.</a:t>
            </a:r>
            <a:endParaRPr b="1" sz="7200">
              <a:latin typeface="Atkinson Hyperlegible"/>
              <a:ea typeface="Atkinson Hyperlegible"/>
              <a:cs typeface="Atkinson Hyperlegible"/>
              <a:sym typeface="Atkinson Hyperlegible"/>
            </a:endParaRPr>
          </a:p>
          <a:p>
            <a:pPr indent="0" lvl="0" marL="0" rtl="0" algn="l">
              <a:spcBef>
                <a:spcPts val="3000"/>
              </a:spcBef>
              <a:spcAft>
                <a:spcPts val="0"/>
              </a:spcAft>
              <a:buNone/>
            </a:pPr>
            <a:r>
              <a:rPr b="1" lang="en-GB" sz="7200">
                <a:latin typeface="Atkinson Hyperlegible"/>
                <a:ea typeface="Atkinson Hyperlegible"/>
                <a:cs typeface="Atkinson Hyperlegible"/>
                <a:sym typeface="Atkinson Hyperlegible"/>
              </a:rPr>
              <a:t>3 million people in the UK.</a:t>
            </a:r>
            <a:endParaRPr b="1" sz="7200">
              <a:latin typeface="Atkinson Hyperlegible"/>
              <a:ea typeface="Atkinson Hyperlegible"/>
              <a:cs typeface="Atkinson Hyperlegible"/>
              <a:sym typeface="Atkinson Hyperlegibl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51" name="Shape 151"/>
        <p:cNvGrpSpPr/>
        <p:nvPr/>
      </p:nvGrpSpPr>
      <p:grpSpPr>
        <a:xfrm>
          <a:off x="0" y="0"/>
          <a:ext cx="0" cy="0"/>
          <a:chOff x="0" y="0"/>
          <a:chExt cx="0" cy="0"/>
        </a:xfrm>
      </p:grpSpPr>
      <p:sp>
        <p:nvSpPr>
          <p:cNvPr id="152" name="Google Shape;152;p30"/>
          <p:cNvSpPr txBox="1"/>
          <p:nvPr/>
        </p:nvSpPr>
        <p:spPr>
          <a:xfrm>
            <a:off x="301625" y="2228400"/>
            <a:ext cx="88425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What happens if circumstances disable us?</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Someone in a home setting works at a laptop whilst a toddler looks on" id="157" name="Google Shape;157;p31" title="Home worker with a child watching"/>
          <p:cNvPicPr preferRelativeResize="0"/>
          <p:nvPr/>
        </p:nvPicPr>
        <p:blipFill>
          <a:blip r:embed="rId3">
            <a:alphaModFix/>
          </a:blip>
          <a:stretch>
            <a:fillRect/>
          </a:stretch>
        </p:blipFill>
        <p:spPr>
          <a:xfrm>
            <a:off x="301625" y="259150"/>
            <a:ext cx="8540751" cy="5693834"/>
          </a:xfrm>
          <a:prstGeom prst="rect">
            <a:avLst/>
          </a:prstGeom>
          <a:noFill/>
          <a:ln>
            <a:noFill/>
          </a:ln>
        </p:spPr>
      </p:pic>
      <p:sp>
        <p:nvSpPr>
          <p:cNvPr id="158" name="Google Shape;158;p31"/>
          <p:cNvSpPr txBox="1"/>
          <p:nvPr/>
        </p:nvSpPr>
        <p:spPr>
          <a:xfrm>
            <a:off x="7455775" y="5658975"/>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UnSplash</a:t>
            </a:r>
            <a:endParaRPr b="1">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 name="Shape 61"/>
        <p:cNvGrpSpPr/>
        <p:nvPr/>
      </p:nvGrpSpPr>
      <p:grpSpPr>
        <a:xfrm>
          <a:off x="0" y="0"/>
          <a:ext cx="0" cy="0"/>
          <a:chOff x="0" y="0"/>
          <a:chExt cx="0" cy="0"/>
        </a:xfrm>
      </p:grpSpPr>
      <p:sp>
        <p:nvSpPr>
          <p:cNvPr id="62" name="Google Shape;62;p14"/>
          <p:cNvSpPr txBox="1"/>
          <p:nvPr/>
        </p:nvSpPr>
        <p:spPr>
          <a:xfrm>
            <a:off x="301625" y="259150"/>
            <a:ext cx="62268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4000">
                <a:latin typeface="Atkinson Hyperlegible"/>
                <a:ea typeface="Atkinson Hyperlegible"/>
                <a:cs typeface="Atkinson Hyperlegible"/>
                <a:sym typeface="Atkinson Hyperlegible"/>
              </a:rPr>
              <a:t>If you need this document in a more accessible format, email the Defra Accessibility Team at </a:t>
            </a:r>
            <a:r>
              <a:rPr lang="en-GB" sz="4000" u="sng">
                <a:solidFill>
                  <a:schemeClr val="hlink"/>
                </a:solidFill>
                <a:latin typeface="Atkinson Hyperlegible"/>
                <a:ea typeface="Atkinson Hyperlegible"/>
                <a:cs typeface="Atkinson Hyperlegible"/>
                <a:sym typeface="Atkinson Hyperlegible"/>
                <a:hlinkClick r:id="rId3"/>
              </a:rPr>
              <a:t>accessibility@defra.gov.uk</a:t>
            </a:r>
            <a:r>
              <a:rPr lang="en-GB" sz="4000">
                <a:latin typeface="Atkinson Hyperlegible"/>
                <a:ea typeface="Atkinson Hyperlegible"/>
                <a:cs typeface="Atkinson Hyperlegible"/>
                <a:sym typeface="Atkinson Hyperlegible"/>
              </a:rPr>
              <a:t> </a:t>
            </a:r>
            <a:endParaRPr sz="4000">
              <a:latin typeface="Atkinson Hyperlegible"/>
              <a:ea typeface="Atkinson Hyperlegible"/>
              <a:cs typeface="Atkinson Hyperlegible"/>
              <a:sym typeface="Atkinson Hyperlegibl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nvSpPr>
        <p:spPr>
          <a:xfrm>
            <a:off x="540000" y="4776050"/>
            <a:ext cx="73821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b="1" lang="en-GB" sz="4000">
                <a:latin typeface="Atkinson Hyperlegible"/>
                <a:ea typeface="Atkinson Hyperlegible"/>
                <a:cs typeface="Atkinson Hyperlegible"/>
                <a:sym typeface="Atkinson Hyperlegible"/>
              </a:rPr>
              <a:t>Occupational Health called, I need to stop using a mouse</a:t>
            </a:r>
            <a:endParaRPr b="1" sz="4000">
              <a:latin typeface="Atkinson Hyperlegible"/>
              <a:ea typeface="Atkinson Hyperlegible"/>
              <a:cs typeface="Atkinson Hyperlegible"/>
              <a:sym typeface="Atkinson Hyperlegible"/>
            </a:endParaRPr>
          </a:p>
        </p:txBody>
      </p:sp>
      <p:grpSp>
        <p:nvGrpSpPr>
          <p:cNvPr id="164" name="Google Shape;164;p32"/>
          <p:cNvGrpSpPr/>
          <p:nvPr/>
        </p:nvGrpSpPr>
        <p:grpSpPr>
          <a:xfrm>
            <a:off x="307600" y="370000"/>
            <a:ext cx="8471875" cy="4406050"/>
            <a:chOff x="307600" y="370000"/>
            <a:chExt cx="8471875" cy="4406050"/>
          </a:xfrm>
        </p:grpSpPr>
        <p:pic>
          <p:nvPicPr>
            <p:cNvPr id="165" name="Google Shape;165;p32" title="A hand holds a computer mouse"/>
            <p:cNvPicPr preferRelativeResize="0"/>
            <p:nvPr/>
          </p:nvPicPr>
          <p:blipFill rotWithShape="1">
            <a:blip r:embed="rId3">
              <a:alphaModFix/>
            </a:blip>
            <a:srcRect b="1102" l="0" r="0" t="64225"/>
            <a:stretch/>
          </p:blipFill>
          <p:spPr>
            <a:xfrm>
              <a:off x="307600" y="370000"/>
              <a:ext cx="8471875" cy="4406050"/>
            </a:xfrm>
            <a:prstGeom prst="rect">
              <a:avLst/>
            </a:prstGeom>
            <a:noFill/>
            <a:ln>
              <a:noFill/>
            </a:ln>
          </p:spPr>
        </p:pic>
        <p:sp>
          <p:nvSpPr>
            <p:cNvPr id="166" name="Google Shape;166;p32"/>
            <p:cNvSpPr txBox="1"/>
            <p:nvPr/>
          </p:nvSpPr>
          <p:spPr>
            <a:xfrm>
              <a:off x="7392875" y="4482050"/>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Unsplash</a:t>
              </a:r>
              <a:endParaRPr b="1">
                <a:solidFill>
                  <a:srgbClr val="FFFFFF"/>
                </a:solidFill>
                <a:latin typeface="Atkinson Hyperlegible"/>
                <a:ea typeface="Atkinson Hyperlegible"/>
                <a:cs typeface="Atkinson Hyperlegible"/>
                <a:sym typeface="Atkinson Hyperlegible"/>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grpSp>
        <p:nvGrpSpPr>
          <p:cNvPr id="171" name="Google Shape;171;p33"/>
          <p:cNvGrpSpPr/>
          <p:nvPr/>
        </p:nvGrpSpPr>
        <p:grpSpPr>
          <a:xfrm>
            <a:off x="304800" y="259150"/>
            <a:ext cx="8537575" cy="4516901"/>
            <a:chOff x="304800" y="259150"/>
            <a:chExt cx="8537575" cy="4516901"/>
          </a:xfrm>
        </p:grpSpPr>
        <p:pic>
          <p:nvPicPr>
            <p:cNvPr id="172" name="Google Shape;172;p33" title="Bright sunshine on a smart phone screen"/>
            <p:cNvPicPr preferRelativeResize="0"/>
            <p:nvPr/>
          </p:nvPicPr>
          <p:blipFill rotWithShape="1">
            <a:blip r:embed="rId3">
              <a:alphaModFix/>
            </a:blip>
            <a:srcRect b="13237" l="0" r="0" t="7404"/>
            <a:stretch/>
          </p:blipFill>
          <p:spPr>
            <a:xfrm>
              <a:off x="304800" y="259150"/>
              <a:ext cx="8537575" cy="4516901"/>
            </a:xfrm>
            <a:prstGeom prst="rect">
              <a:avLst/>
            </a:prstGeom>
            <a:noFill/>
            <a:ln>
              <a:noFill/>
            </a:ln>
          </p:spPr>
        </p:pic>
        <p:sp>
          <p:nvSpPr>
            <p:cNvPr id="173" name="Google Shape;173;p33"/>
            <p:cNvSpPr txBox="1"/>
            <p:nvPr/>
          </p:nvSpPr>
          <p:spPr>
            <a:xfrm>
              <a:off x="7455775" y="4482050"/>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Unsplash</a:t>
              </a:r>
              <a:endParaRPr b="1">
                <a:solidFill>
                  <a:srgbClr val="FFFFFF"/>
                </a:solidFill>
                <a:latin typeface="Atkinson Hyperlegible"/>
                <a:ea typeface="Atkinson Hyperlegible"/>
                <a:cs typeface="Atkinson Hyperlegible"/>
                <a:sym typeface="Atkinson Hyperlegible"/>
              </a:endParaRPr>
            </a:p>
          </p:txBody>
        </p:sp>
      </p:grpSp>
      <p:sp>
        <p:nvSpPr>
          <p:cNvPr id="174" name="Google Shape;174;p33"/>
          <p:cNvSpPr txBox="1"/>
          <p:nvPr/>
        </p:nvSpPr>
        <p:spPr>
          <a:xfrm>
            <a:off x="304800" y="4776050"/>
            <a:ext cx="7617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b="1" lang="en-GB" sz="4000">
                <a:latin typeface="Atkinson Hyperlegible"/>
                <a:ea typeface="Atkinson Hyperlegible"/>
                <a:cs typeface="Atkinson Hyperlegible"/>
                <a:sym typeface="Atkinson Hyperlegible"/>
              </a:rPr>
              <a:t>Bright sunshine makes it hard to read my phone outdoors</a:t>
            </a:r>
            <a:endParaRPr b="1" sz="4000">
              <a:latin typeface="Atkinson Hyperlegible"/>
              <a:ea typeface="Atkinson Hyperlegible"/>
              <a:cs typeface="Atkinson Hyperlegible"/>
              <a:sym typeface="Atkinson Hyperlegibl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Nasa astronaut Chris Hadfield on a space walk near the international space station with the earth in the background" id="179" name="Google Shape;179;p34" title="Astronaut on a space walk"/>
          <p:cNvPicPr preferRelativeResize="0"/>
          <p:nvPr/>
        </p:nvPicPr>
        <p:blipFill rotWithShape="1">
          <a:blip r:embed="rId3">
            <a:alphaModFix/>
          </a:blip>
          <a:srcRect b="48399" l="0" r="0" t="16876"/>
          <a:stretch/>
        </p:blipFill>
        <p:spPr>
          <a:xfrm>
            <a:off x="301625" y="259151"/>
            <a:ext cx="8540750" cy="4516900"/>
          </a:xfrm>
          <a:prstGeom prst="rect">
            <a:avLst/>
          </a:prstGeom>
          <a:noFill/>
          <a:ln>
            <a:noFill/>
          </a:ln>
        </p:spPr>
      </p:pic>
      <p:sp>
        <p:nvSpPr>
          <p:cNvPr id="180" name="Google Shape;180;p34"/>
          <p:cNvSpPr txBox="1"/>
          <p:nvPr/>
        </p:nvSpPr>
        <p:spPr>
          <a:xfrm>
            <a:off x="540000" y="4776050"/>
            <a:ext cx="7749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b="1" lang="en-GB" sz="3200">
                <a:solidFill>
                  <a:schemeClr val="dk1"/>
                </a:solidFill>
                <a:latin typeface="Atkinson Hyperlegible"/>
                <a:ea typeface="Atkinson Hyperlegible"/>
                <a:cs typeface="Atkinson Hyperlegible"/>
                <a:sym typeface="Atkinson Hyperlegible"/>
              </a:rPr>
              <a:t>F</a:t>
            </a:r>
            <a:r>
              <a:rPr b="1" lang="en-GB" sz="3200">
                <a:solidFill>
                  <a:schemeClr val="dk1"/>
                </a:solidFill>
                <a:latin typeface="Atkinson Hyperlegible"/>
                <a:ea typeface="Atkinson Hyperlegible"/>
                <a:cs typeface="Atkinson Hyperlegible"/>
                <a:sym typeface="Atkinson Hyperlegible"/>
              </a:rPr>
              <a:t>luid leaked inside </a:t>
            </a:r>
            <a:r>
              <a:rPr b="1" lang="en-GB" sz="3200">
                <a:latin typeface="Atkinson Hyperlegible"/>
                <a:ea typeface="Atkinson Hyperlegible"/>
                <a:cs typeface="Atkinson Hyperlegible"/>
                <a:sym typeface="Atkinson Hyperlegible"/>
              </a:rPr>
              <a:t>Chris Hadfield’s space suit and irritated his eyes so he was unable to see mid-spacewalk</a:t>
            </a:r>
            <a:endParaRPr b="1" sz="3200">
              <a:latin typeface="Atkinson Hyperlegible"/>
              <a:ea typeface="Atkinson Hyperlegible"/>
              <a:cs typeface="Atkinson Hyperlegible"/>
              <a:sym typeface="Atkinson Hyperlegible"/>
            </a:endParaRPr>
          </a:p>
        </p:txBody>
      </p:sp>
      <p:sp>
        <p:nvSpPr>
          <p:cNvPr id="181" name="Google Shape;181;p34"/>
          <p:cNvSpPr txBox="1"/>
          <p:nvPr/>
        </p:nvSpPr>
        <p:spPr>
          <a:xfrm>
            <a:off x="7455775" y="4482050"/>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WikiMedia</a:t>
            </a:r>
            <a:endParaRPr b="1">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5" name="Shape 185"/>
        <p:cNvGrpSpPr/>
        <p:nvPr/>
      </p:nvGrpSpPr>
      <p:grpSpPr>
        <a:xfrm>
          <a:off x="0" y="0"/>
          <a:ext cx="0" cy="0"/>
          <a:chOff x="0" y="0"/>
          <a:chExt cx="0" cy="0"/>
        </a:xfrm>
      </p:grpSpPr>
      <p:pic>
        <p:nvPicPr>
          <p:cNvPr descr="Touch disability - permanent is having one arm; temporary is having an arm injury; situational is having a new baby to hold.&#10;Seeing disability: permanent is being blind; temporary is having a cataract; situational is being a distracted driver." id="186" name="Google Shape;186;p35" title="Illustration of permanent, temporary and situational disability for touch and sight"/>
          <p:cNvPicPr preferRelativeResize="0"/>
          <p:nvPr/>
        </p:nvPicPr>
        <p:blipFill>
          <a:blip r:embed="rId3">
            <a:alphaModFix/>
          </a:blip>
          <a:stretch>
            <a:fillRect/>
          </a:stretch>
        </p:blipFill>
        <p:spPr>
          <a:xfrm>
            <a:off x="1464437" y="960050"/>
            <a:ext cx="6062724" cy="5462475"/>
          </a:xfrm>
          <a:prstGeom prst="rect">
            <a:avLst/>
          </a:prstGeom>
          <a:noFill/>
          <a:ln>
            <a:noFill/>
          </a:ln>
        </p:spPr>
      </p:pic>
      <p:sp>
        <p:nvSpPr>
          <p:cNvPr id="187" name="Google Shape;187;p35"/>
          <p:cNvSpPr txBox="1"/>
          <p:nvPr/>
        </p:nvSpPr>
        <p:spPr>
          <a:xfrm>
            <a:off x="0" y="152400"/>
            <a:ext cx="9144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4000">
                <a:latin typeface="Atkinson Hyperlegible"/>
                <a:ea typeface="Atkinson Hyperlegible"/>
                <a:cs typeface="Atkinson Hyperlegible"/>
                <a:sym typeface="Atkinson Hyperlegible"/>
              </a:rPr>
              <a:t>Not all disabilities are permanent</a:t>
            </a:r>
            <a:endParaRPr b="1" sz="4000">
              <a:latin typeface="Atkinson Hyperlegible"/>
              <a:ea typeface="Atkinson Hyperlegible"/>
              <a:cs typeface="Atkinson Hyperlegible"/>
              <a:sym typeface="Atkinson Hyperlegibl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91" name="Shape 191"/>
        <p:cNvGrpSpPr/>
        <p:nvPr/>
      </p:nvGrpSpPr>
      <p:grpSpPr>
        <a:xfrm>
          <a:off x="0" y="0"/>
          <a:ext cx="0" cy="0"/>
          <a:chOff x="0" y="0"/>
          <a:chExt cx="0" cy="0"/>
        </a:xfrm>
      </p:grpSpPr>
      <p:sp>
        <p:nvSpPr>
          <p:cNvPr id="192" name="Google Shape;192;p36"/>
          <p:cNvSpPr txBox="1"/>
          <p:nvPr/>
        </p:nvSpPr>
        <p:spPr>
          <a:xfrm>
            <a:off x="540000" y="2228400"/>
            <a:ext cx="86040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Most people use accessibility features</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Claudia Winkleman with onscreen subtitles “Sadly, tonight we will lose another couple from the competition”" id="197" name="Google Shape;197;p37" title="Screen capture from BBC Strictly Come Dancing showing subtitles"/>
          <p:cNvPicPr preferRelativeResize="0"/>
          <p:nvPr/>
        </p:nvPicPr>
        <p:blipFill>
          <a:blip r:embed="rId3">
            <a:alphaModFix/>
          </a:blip>
          <a:stretch>
            <a:fillRect/>
          </a:stretch>
        </p:blipFill>
        <p:spPr>
          <a:xfrm>
            <a:off x="301625" y="259150"/>
            <a:ext cx="8540751" cy="481187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8" title="3 screenshots of iPhone in dark mode where the screen has mostly a black background"/>
          <p:cNvPicPr preferRelativeResize="0"/>
          <p:nvPr/>
        </p:nvPicPr>
        <p:blipFill>
          <a:blip r:embed="rId3">
            <a:alphaModFix/>
          </a:blip>
          <a:stretch>
            <a:fillRect/>
          </a:stretch>
        </p:blipFill>
        <p:spPr>
          <a:xfrm>
            <a:off x="301625" y="259150"/>
            <a:ext cx="8540751" cy="46974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9"/>
          <p:cNvPicPr preferRelativeResize="0"/>
          <p:nvPr/>
        </p:nvPicPr>
        <p:blipFill rotWithShape="1">
          <a:blip r:embed="rId3">
            <a:alphaModFix/>
          </a:blip>
          <a:srcRect b="0" l="0" r="16832" t="0"/>
          <a:stretch/>
        </p:blipFill>
        <p:spPr>
          <a:xfrm>
            <a:off x="5343925" y="259150"/>
            <a:ext cx="3498451" cy="5006376"/>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pic>
        <p:nvPicPr>
          <p:cNvPr id="208" name="Google Shape;208;p39" title="A tab key on a computer keyboard"/>
          <p:cNvPicPr preferRelativeResize="0"/>
          <p:nvPr/>
        </p:nvPicPr>
        <p:blipFill>
          <a:blip r:embed="rId4">
            <a:alphaModFix/>
          </a:blip>
          <a:stretch>
            <a:fillRect/>
          </a:stretch>
        </p:blipFill>
        <p:spPr>
          <a:xfrm>
            <a:off x="301625" y="259150"/>
            <a:ext cx="4812099" cy="3207276"/>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0" title="A worker at a desk using a laptop to make a video call to another person."/>
          <p:cNvPicPr preferRelativeResize="0"/>
          <p:nvPr/>
        </p:nvPicPr>
        <p:blipFill>
          <a:blip r:embed="rId3">
            <a:alphaModFix/>
          </a:blip>
          <a:stretch>
            <a:fillRect/>
          </a:stretch>
        </p:blipFill>
        <p:spPr>
          <a:xfrm>
            <a:off x="152400" y="152400"/>
            <a:ext cx="8839200" cy="5897880"/>
          </a:xfrm>
          <a:prstGeom prst="rect">
            <a:avLst/>
          </a:prstGeom>
          <a:noFill/>
          <a:ln>
            <a:noFill/>
          </a:ln>
        </p:spPr>
      </p:pic>
      <p:sp>
        <p:nvSpPr>
          <p:cNvPr id="214" name="Google Shape;214;p40"/>
          <p:cNvSpPr txBox="1"/>
          <p:nvPr/>
        </p:nvSpPr>
        <p:spPr>
          <a:xfrm>
            <a:off x="7605000" y="5756275"/>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UnSplash</a:t>
            </a:r>
            <a:endParaRPr b="1">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41" title="Photo of a computer screen showing a spreadsheet with a really small font size"/>
          <p:cNvPicPr preferRelativeResize="0"/>
          <p:nvPr/>
        </p:nvPicPr>
        <p:blipFill rotWithShape="1">
          <a:blip r:embed="rId3">
            <a:alphaModFix/>
          </a:blip>
          <a:srcRect b="17494" l="11030" r="4123" t="1514"/>
          <a:stretch/>
        </p:blipFill>
        <p:spPr>
          <a:xfrm>
            <a:off x="379700" y="274525"/>
            <a:ext cx="8384599" cy="4501526"/>
          </a:xfrm>
          <a:prstGeom prst="rect">
            <a:avLst/>
          </a:prstGeom>
          <a:noFill/>
          <a:ln>
            <a:noFill/>
          </a:ln>
        </p:spPr>
      </p:pic>
      <p:sp>
        <p:nvSpPr>
          <p:cNvPr id="220" name="Google Shape;220;p41"/>
          <p:cNvSpPr txBox="1"/>
          <p:nvPr/>
        </p:nvSpPr>
        <p:spPr>
          <a:xfrm>
            <a:off x="540000" y="4776050"/>
            <a:ext cx="6858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b="1" lang="en-GB" sz="4000">
                <a:latin typeface="Atkinson Hyperlegible"/>
                <a:ea typeface="Atkinson Hyperlegible"/>
                <a:cs typeface="Atkinson Hyperlegible"/>
                <a:sym typeface="Atkinson Hyperlegible"/>
              </a:rPr>
              <a:t>Can you make that a bit bigger please?</a:t>
            </a:r>
            <a:endParaRPr b="1" sz="4000">
              <a:latin typeface="Atkinson Hyperlegible"/>
              <a:ea typeface="Atkinson Hyperlegible"/>
              <a:cs typeface="Atkinson Hyperlegible"/>
              <a:sym typeface="Atkinson Hyperlegible"/>
            </a:endParaRPr>
          </a:p>
        </p:txBody>
      </p:sp>
      <p:sp>
        <p:nvSpPr>
          <p:cNvPr id="221" name="Google Shape;221;p41"/>
          <p:cNvSpPr txBox="1"/>
          <p:nvPr/>
        </p:nvSpPr>
        <p:spPr>
          <a:xfrm>
            <a:off x="7377700" y="4482050"/>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Defra</a:t>
            </a:r>
            <a:endParaRPr b="1">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 name="Shape 66"/>
        <p:cNvGrpSpPr/>
        <p:nvPr/>
      </p:nvGrpSpPr>
      <p:grpSpPr>
        <a:xfrm>
          <a:off x="0" y="0"/>
          <a:ext cx="0" cy="0"/>
          <a:chOff x="0" y="0"/>
          <a:chExt cx="0" cy="0"/>
        </a:xfrm>
      </p:grpSpPr>
      <p:sp>
        <p:nvSpPr>
          <p:cNvPr id="67" name="Google Shape;67;p15"/>
          <p:cNvSpPr txBox="1"/>
          <p:nvPr/>
        </p:nvSpPr>
        <p:spPr>
          <a:xfrm>
            <a:off x="301625" y="259150"/>
            <a:ext cx="8604000" cy="6110700"/>
          </a:xfrm>
          <a:prstGeom prst="rect">
            <a:avLst/>
          </a:prstGeom>
          <a:noFill/>
          <a:ln>
            <a:noFill/>
          </a:ln>
        </p:spPr>
        <p:txBody>
          <a:bodyPr anchorCtr="0" anchor="t" bIns="91425" lIns="91425" spcFirstLastPara="1" rIns="91425" wrap="square" tIns="91425">
            <a:spAutoFit/>
          </a:bodyPr>
          <a:lstStyle/>
          <a:p>
            <a:pPr indent="0" lvl="0" marL="0" rtl="0" algn="l">
              <a:spcBef>
                <a:spcPts val="3000"/>
              </a:spcBef>
              <a:spcAft>
                <a:spcPts val="0"/>
              </a:spcAft>
              <a:buNone/>
            </a:pPr>
            <a:r>
              <a:rPr b="1" lang="en-GB" sz="7200">
                <a:solidFill>
                  <a:schemeClr val="dk1"/>
                </a:solidFill>
                <a:latin typeface="Atkinson Hyperlegible"/>
                <a:ea typeface="Atkinson Hyperlegible"/>
                <a:cs typeface="Atkinson Hyperlegible"/>
                <a:sym typeface="Atkinson Hyperlegible"/>
              </a:rPr>
              <a:t>This talk is 45 minutes long.</a:t>
            </a:r>
            <a:endParaRPr b="1" sz="7200">
              <a:solidFill>
                <a:schemeClr val="dk1"/>
              </a:solidFill>
              <a:latin typeface="Atkinson Hyperlegible"/>
              <a:ea typeface="Atkinson Hyperlegible"/>
              <a:cs typeface="Atkinson Hyperlegible"/>
              <a:sym typeface="Atkinson Hyperlegible"/>
            </a:endParaRPr>
          </a:p>
          <a:p>
            <a:pPr indent="0" lvl="0" marL="0" rtl="0" algn="l">
              <a:spcBef>
                <a:spcPts val="3000"/>
              </a:spcBef>
              <a:spcAft>
                <a:spcPts val="0"/>
              </a:spcAft>
              <a:buNone/>
            </a:pPr>
            <a:r>
              <a:rPr b="1" lang="en-GB" sz="7200">
                <a:solidFill>
                  <a:schemeClr val="dk1"/>
                </a:solidFill>
                <a:latin typeface="Atkinson Hyperlegible"/>
                <a:ea typeface="Atkinson Hyperlegible"/>
                <a:cs typeface="Atkinson Hyperlegible"/>
                <a:sym typeface="Atkinson Hyperlegible"/>
              </a:rPr>
              <a:t>Questions in the chat. We’ll take them at the end.</a:t>
            </a:r>
            <a:endParaRPr b="1" sz="7200">
              <a:latin typeface="Atkinson Hyperlegible"/>
              <a:ea typeface="Atkinson Hyperlegible"/>
              <a:cs typeface="Atkinson Hyperlegible"/>
              <a:sym typeface="Atkinson Hyperlegibl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5" name="Shape 225"/>
        <p:cNvGrpSpPr/>
        <p:nvPr/>
      </p:nvGrpSpPr>
      <p:grpSpPr>
        <a:xfrm>
          <a:off x="0" y="0"/>
          <a:ext cx="0" cy="0"/>
          <a:chOff x="0" y="0"/>
          <a:chExt cx="0" cy="0"/>
        </a:xfrm>
      </p:grpSpPr>
      <p:sp>
        <p:nvSpPr>
          <p:cNvPr id="226" name="Google Shape;226;p42"/>
          <p:cNvSpPr txBox="1"/>
          <p:nvPr/>
        </p:nvSpPr>
        <p:spPr>
          <a:xfrm>
            <a:off x="540000" y="550325"/>
            <a:ext cx="8604000" cy="572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latin typeface="Atkinson Hyperlegible"/>
                <a:ea typeface="Atkinson Hyperlegible"/>
                <a:cs typeface="Atkinson Hyperlegible"/>
                <a:sym typeface="Atkinson Hyperlegible"/>
              </a:rPr>
              <a:t>60% of people without disabilities use some kind of accessibility feature</a:t>
            </a:r>
            <a:endParaRPr b="1" sz="7200">
              <a:latin typeface="Atkinson Hyperlegible"/>
              <a:ea typeface="Atkinson Hyperlegible"/>
              <a:cs typeface="Atkinson Hyperlegible"/>
              <a:sym typeface="Atkinson Hyperlegibl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30" name="Shape 230"/>
        <p:cNvGrpSpPr/>
        <p:nvPr/>
      </p:nvGrpSpPr>
      <p:grpSpPr>
        <a:xfrm>
          <a:off x="0" y="0"/>
          <a:ext cx="0" cy="0"/>
          <a:chOff x="0" y="0"/>
          <a:chExt cx="0" cy="0"/>
        </a:xfrm>
      </p:grpSpPr>
      <p:sp>
        <p:nvSpPr>
          <p:cNvPr id="231" name="Google Shape;231;p43"/>
          <p:cNvSpPr txBox="1"/>
          <p:nvPr/>
        </p:nvSpPr>
        <p:spPr>
          <a:xfrm>
            <a:off x="540000" y="2228400"/>
            <a:ext cx="860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A quiz</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 The people are marked with the letters A, B and C" id="236" name="Google Shape;236;p44" title="Three people sitting on a sofa all using smartphones"/>
          <p:cNvPicPr preferRelativeResize="0"/>
          <p:nvPr/>
        </p:nvPicPr>
        <p:blipFill rotWithShape="1">
          <a:blip r:embed="rId3">
            <a:alphaModFix/>
          </a:blip>
          <a:srcRect b="0" l="0" r="0" t="1797"/>
          <a:stretch/>
        </p:blipFill>
        <p:spPr>
          <a:xfrm>
            <a:off x="301625" y="259150"/>
            <a:ext cx="8540749" cy="5497325"/>
          </a:xfrm>
          <a:prstGeom prst="rect">
            <a:avLst/>
          </a:prstGeom>
          <a:noFill/>
          <a:ln>
            <a:noFill/>
          </a:ln>
        </p:spPr>
      </p:pic>
      <p:sp>
        <p:nvSpPr>
          <p:cNvPr id="237" name="Google Shape;237;p44"/>
          <p:cNvSpPr/>
          <p:nvPr/>
        </p:nvSpPr>
        <p:spPr>
          <a:xfrm>
            <a:off x="1264500" y="4644688"/>
            <a:ext cx="948300" cy="9483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600">
                <a:latin typeface="Atkinson Hyperlegible"/>
                <a:ea typeface="Atkinson Hyperlegible"/>
                <a:cs typeface="Atkinson Hyperlegible"/>
                <a:sym typeface="Atkinson Hyperlegible"/>
              </a:rPr>
              <a:t>A</a:t>
            </a:r>
            <a:endParaRPr b="1" sz="5600">
              <a:latin typeface="Atkinson Hyperlegible"/>
              <a:ea typeface="Atkinson Hyperlegible"/>
              <a:cs typeface="Atkinson Hyperlegible"/>
              <a:sym typeface="Atkinson Hyperlegible"/>
            </a:endParaRPr>
          </a:p>
        </p:txBody>
      </p:sp>
      <p:sp>
        <p:nvSpPr>
          <p:cNvPr id="238" name="Google Shape;238;p44"/>
          <p:cNvSpPr/>
          <p:nvPr/>
        </p:nvSpPr>
        <p:spPr>
          <a:xfrm>
            <a:off x="4097850" y="4644688"/>
            <a:ext cx="948300" cy="9483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600">
                <a:latin typeface="Atkinson Hyperlegible"/>
                <a:ea typeface="Atkinson Hyperlegible"/>
                <a:cs typeface="Atkinson Hyperlegible"/>
                <a:sym typeface="Atkinson Hyperlegible"/>
              </a:rPr>
              <a:t>B</a:t>
            </a:r>
            <a:endParaRPr b="1" sz="5600">
              <a:latin typeface="Atkinson Hyperlegible"/>
              <a:ea typeface="Atkinson Hyperlegible"/>
              <a:cs typeface="Atkinson Hyperlegible"/>
              <a:sym typeface="Atkinson Hyperlegible"/>
            </a:endParaRPr>
          </a:p>
        </p:txBody>
      </p:sp>
      <p:sp>
        <p:nvSpPr>
          <p:cNvPr id="239" name="Google Shape;239;p44"/>
          <p:cNvSpPr/>
          <p:nvPr/>
        </p:nvSpPr>
        <p:spPr>
          <a:xfrm>
            <a:off x="6931200" y="4644688"/>
            <a:ext cx="948300" cy="9483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600">
                <a:latin typeface="Atkinson Hyperlegible"/>
                <a:ea typeface="Atkinson Hyperlegible"/>
                <a:cs typeface="Atkinson Hyperlegible"/>
                <a:sym typeface="Atkinson Hyperlegible"/>
              </a:rPr>
              <a:t>C</a:t>
            </a:r>
            <a:endParaRPr b="1" sz="5600">
              <a:latin typeface="Atkinson Hyperlegible"/>
              <a:ea typeface="Atkinson Hyperlegible"/>
              <a:cs typeface="Atkinson Hyperlegible"/>
              <a:sym typeface="Atkinson Hyperlegible"/>
            </a:endParaRPr>
          </a:p>
        </p:txBody>
      </p:sp>
      <p:sp>
        <p:nvSpPr>
          <p:cNvPr id="240" name="Google Shape;240;p44"/>
          <p:cNvSpPr txBox="1"/>
          <p:nvPr/>
        </p:nvSpPr>
        <p:spPr>
          <a:xfrm>
            <a:off x="301625" y="5756475"/>
            <a:ext cx="8842500" cy="800400"/>
          </a:xfrm>
          <a:prstGeom prst="rect">
            <a:avLst/>
          </a:prstGeom>
          <a:noFill/>
          <a:ln>
            <a:noFill/>
          </a:ln>
        </p:spPr>
        <p:txBody>
          <a:bodyPr anchorCtr="0" anchor="t" bIns="91425" lIns="91425" spcFirstLastPara="1" rIns="91425" wrap="square" tIns="91425">
            <a:spAutoFit/>
          </a:bodyPr>
          <a:lstStyle/>
          <a:p>
            <a:pPr indent="0" lvl="0" marL="0" rtl="0" algn="l">
              <a:spcBef>
                <a:spcPts val="3000"/>
              </a:spcBef>
              <a:spcAft>
                <a:spcPts val="0"/>
              </a:spcAft>
              <a:buNone/>
            </a:pPr>
            <a:r>
              <a:rPr b="1" lang="en-GB" sz="4000">
                <a:solidFill>
                  <a:schemeClr val="dk1"/>
                </a:solidFill>
                <a:latin typeface="Atkinson Hyperlegible"/>
                <a:ea typeface="Atkinson Hyperlegible"/>
                <a:cs typeface="Atkinson Hyperlegible"/>
                <a:sym typeface="Atkinson Hyperlegible"/>
              </a:rPr>
              <a:t>Which of these people is disabled?</a:t>
            </a:r>
            <a:endParaRPr b="1" sz="4000">
              <a:latin typeface="Atkinson Hyperlegible"/>
              <a:ea typeface="Atkinson Hyperlegible"/>
              <a:cs typeface="Atkinson Hyperlegible"/>
              <a:sym typeface="Atkinson Hyperlegibl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The people are marked with the letters A, B, C and D" id="245" name="Google Shape;245;p45" title="Four people sitting at an office conference table"/>
          <p:cNvPicPr preferRelativeResize="0"/>
          <p:nvPr/>
        </p:nvPicPr>
        <p:blipFill rotWithShape="1">
          <a:blip r:embed="rId3">
            <a:alphaModFix/>
          </a:blip>
          <a:srcRect b="10669" l="3372" r="0" t="12678"/>
          <a:stretch/>
        </p:blipFill>
        <p:spPr>
          <a:xfrm>
            <a:off x="301625" y="259150"/>
            <a:ext cx="8540751" cy="4516901"/>
          </a:xfrm>
          <a:prstGeom prst="rect">
            <a:avLst/>
          </a:prstGeom>
          <a:noFill/>
          <a:ln>
            <a:noFill/>
          </a:ln>
        </p:spPr>
      </p:pic>
      <p:sp>
        <p:nvSpPr>
          <p:cNvPr id="246" name="Google Shape;246;p45"/>
          <p:cNvSpPr txBox="1"/>
          <p:nvPr/>
        </p:nvSpPr>
        <p:spPr>
          <a:xfrm>
            <a:off x="301625" y="4781125"/>
            <a:ext cx="88425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b="1" lang="en-GB" sz="4000">
                <a:latin typeface="Atkinson Hyperlegible"/>
                <a:ea typeface="Atkinson Hyperlegible"/>
                <a:cs typeface="Atkinson Hyperlegible"/>
                <a:sym typeface="Atkinson Hyperlegible"/>
              </a:rPr>
              <a:t>Which of these people has dyslexia</a:t>
            </a:r>
            <a:r>
              <a:rPr b="1" lang="en-GB" sz="4000">
                <a:latin typeface="Atkinson Hyperlegible"/>
                <a:ea typeface="Atkinson Hyperlegible"/>
                <a:cs typeface="Atkinson Hyperlegible"/>
                <a:sym typeface="Atkinson Hyperlegible"/>
              </a:rPr>
              <a:t>?</a:t>
            </a:r>
            <a:endParaRPr b="1" sz="4000">
              <a:latin typeface="Atkinson Hyperlegible"/>
              <a:ea typeface="Atkinson Hyperlegible"/>
              <a:cs typeface="Atkinson Hyperlegible"/>
              <a:sym typeface="Atkinson Hyperlegible"/>
            </a:endParaRPr>
          </a:p>
        </p:txBody>
      </p:sp>
      <p:sp>
        <p:nvSpPr>
          <p:cNvPr id="247" name="Google Shape;247;p45"/>
          <p:cNvSpPr txBox="1"/>
          <p:nvPr/>
        </p:nvSpPr>
        <p:spPr>
          <a:xfrm>
            <a:off x="7455775" y="259150"/>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UnSplash</a:t>
            </a:r>
            <a:endParaRPr b="1">
              <a:solidFill>
                <a:srgbClr val="FFFFFF"/>
              </a:solidFill>
              <a:latin typeface="Atkinson Hyperlegible"/>
              <a:ea typeface="Atkinson Hyperlegible"/>
              <a:cs typeface="Atkinson Hyperlegible"/>
              <a:sym typeface="Atkinson Hyperlegible"/>
            </a:endParaRPr>
          </a:p>
        </p:txBody>
      </p:sp>
      <p:sp>
        <p:nvSpPr>
          <p:cNvPr id="248" name="Google Shape;248;p45"/>
          <p:cNvSpPr/>
          <p:nvPr/>
        </p:nvSpPr>
        <p:spPr>
          <a:xfrm>
            <a:off x="1475250" y="3644500"/>
            <a:ext cx="948300" cy="9483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600">
                <a:latin typeface="Atkinson Hyperlegible"/>
                <a:ea typeface="Atkinson Hyperlegible"/>
                <a:cs typeface="Atkinson Hyperlegible"/>
                <a:sym typeface="Atkinson Hyperlegible"/>
              </a:rPr>
              <a:t>A</a:t>
            </a:r>
            <a:endParaRPr b="1" sz="5600">
              <a:latin typeface="Atkinson Hyperlegible"/>
              <a:ea typeface="Atkinson Hyperlegible"/>
              <a:cs typeface="Atkinson Hyperlegible"/>
              <a:sym typeface="Atkinson Hyperlegible"/>
            </a:endParaRPr>
          </a:p>
        </p:txBody>
      </p:sp>
      <p:sp>
        <p:nvSpPr>
          <p:cNvPr id="249" name="Google Shape;249;p45"/>
          <p:cNvSpPr/>
          <p:nvPr/>
        </p:nvSpPr>
        <p:spPr>
          <a:xfrm>
            <a:off x="3851975" y="3644500"/>
            <a:ext cx="948300" cy="9483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600">
                <a:latin typeface="Atkinson Hyperlegible"/>
                <a:ea typeface="Atkinson Hyperlegible"/>
                <a:cs typeface="Atkinson Hyperlegible"/>
                <a:sym typeface="Atkinson Hyperlegible"/>
              </a:rPr>
              <a:t>B</a:t>
            </a:r>
            <a:endParaRPr b="1" sz="5600">
              <a:latin typeface="Atkinson Hyperlegible"/>
              <a:ea typeface="Atkinson Hyperlegible"/>
              <a:cs typeface="Atkinson Hyperlegible"/>
              <a:sym typeface="Atkinson Hyperlegible"/>
            </a:endParaRPr>
          </a:p>
        </p:txBody>
      </p:sp>
      <p:sp>
        <p:nvSpPr>
          <p:cNvPr id="250" name="Google Shape;250;p45"/>
          <p:cNvSpPr/>
          <p:nvPr/>
        </p:nvSpPr>
        <p:spPr>
          <a:xfrm>
            <a:off x="5649175" y="3644500"/>
            <a:ext cx="948300" cy="9483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600">
                <a:latin typeface="Atkinson Hyperlegible"/>
                <a:ea typeface="Atkinson Hyperlegible"/>
                <a:cs typeface="Atkinson Hyperlegible"/>
                <a:sym typeface="Atkinson Hyperlegible"/>
              </a:rPr>
              <a:t>C</a:t>
            </a:r>
            <a:endParaRPr b="1" sz="5600">
              <a:latin typeface="Atkinson Hyperlegible"/>
              <a:ea typeface="Atkinson Hyperlegible"/>
              <a:cs typeface="Atkinson Hyperlegible"/>
              <a:sym typeface="Atkinson Hyperlegible"/>
            </a:endParaRPr>
          </a:p>
        </p:txBody>
      </p:sp>
      <p:sp>
        <p:nvSpPr>
          <p:cNvPr id="251" name="Google Shape;251;p45"/>
          <p:cNvSpPr/>
          <p:nvPr/>
        </p:nvSpPr>
        <p:spPr>
          <a:xfrm>
            <a:off x="7268000" y="3644500"/>
            <a:ext cx="948300" cy="9483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600">
                <a:latin typeface="Atkinson Hyperlegible"/>
                <a:ea typeface="Atkinson Hyperlegible"/>
                <a:cs typeface="Atkinson Hyperlegible"/>
                <a:sym typeface="Atkinson Hyperlegible"/>
              </a:rPr>
              <a:t>D</a:t>
            </a:r>
            <a:endParaRPr b="1" sz="5600">
              <a:latin typeface="Atkinson Hyperlegible"/>
              <a:ea typeface="Atkinson Hyperlegible"/>
              <a:cs typeface="Atkinson Hyperlegible"/>
              <a:sym typeface="Atkinson Hyperlegibl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5" name="Shape 255"/>
        <p:cNvGrpSpPr/>
        <p:nvPr/>
      </p:nvGrpSpPr>
      <p:grpSpPr>
        <a:xfrm>
          <a:off x="0" y="0"/>
          <a:ext cx="0" cy="0"/>
          <a:chOff x="0" y="0"/>
          <a:chExt cx="0" cy="0"/>
        </a:xfrm>
      </p:grpSpPr>
      <p:sp>
        <p:nvSpPr>
          <p:cNvPr id="256" name="Google Shape;256;p46"/>
          <p:cNvSpPr txBox="1"/>
          <p:nvPr/>
        </p:nvSpPr>
        <p:spPr>
          <a:xfrm>
            <a:off x="301625" y="1790700"/>
            <a:ext cx="85407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latin typeface="Atkinson Hyperlegible"/>
                <a:ea typeface="Atkinson Hyperlegible"/>
                <a:cs typeface="Atkinson Hyperlegible"/>
                <a:sym typeface="Atkinson Hyperlegible"/>
              </a:rPr>
              <a:t>14 million disabled people in the UK</a:t>
            </a:r>
            <a:endParaRPr b="1" sz="7200">
              <a:latin typeface="Atkinson Hyperlegible"/>
              <a:ea typeface="Atkinson Hyperlegible"/>
              <a:cs typeface="Atkinson Hyperlegible"/>
              <a:sym typeface="Atkinson Hyperlegible"/>
            </a:endParaRPr>
          </a:p>
          <a:p>
            <a:pPr indent="0" lvl="0" marL="0" rtl="0" algn="l">
              <a:spcBef>
                <a:spcPts val="0"/>
              </a:spcBef>
              <a:spcAft>
                <a:spcPts val="0"/>
              </a:spcAft>
              <a:buNone/>
            </a:pPr>
            <a:r>
              <a:rPr b="1" lang="en-GB" sz="5100" u="sng">
                <a:solidFill>
                  <a:schemeClr val="hlink"/>
                </a:solidFill>
                <a:latin typeface="Atkinson Hyperlegible"/>
                <a:ea typeface="Atkinson Hyperlegible"/>
                <a:cs typeface="Atkinson Hyperlegible"/>
                <a:sym typeface="Atkinson Hyperlegible"/>
                <a:hlinkClick r:id="rId3"/>
              </a:rPr>
              <a:t>how-many.herokuapp.com</a:t>
            </a:r>
            <a:r>
              <a:rPr b="1" lang="en-GB" sz="7200">
                <a:latin typeface="Atkinson Hyperlegible"/>
                <a:ea typeface="Atkinson Hyperlegible"/>
                <a:cs typeface="Atkinson Hyperlegible"/>
                <a:sym typeface="Atkinson Hyperlegible"/>
              </a:rPr>
              <a:t> </a:t>
            </a:r>
            <a:endParaRPr b="1" sz="7200">
              <a:latin typeface="Atkinson Hyperlegible"/>
              <a:ea typeface="Atkinson Hyperlegible"/>
              <a:cs typeface="Atkinson Hyperlegible"/>
              <a:sym typeface="Atkinson Hyperlegibl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0" name="Shape 260"/>
        <p:cNvGrpSpPr/>
        <p:nvPr/>
      </p:nvGrpSpPr>
      <p:grpSpPr>
        <a:xfrm>
          <a:off x="0" y="0"/>
          <a:ext cx="0" cy="0"/>
          <a:chOff x="0" y="0"/>
          <a:chExt cx="0" cy="0"/>
        </a:xfrm>
      </p:grpSpPr>
      <p:sp>
        <p:nvSpPr>
          <p:cNvPr id="261" name="Google Shape;261;p47"/>
          <p:cNvSpPr txBox="1"/>
          <p:nvPr/>
        </p:nvSpPr>
        <p:spPr>
          <a:xfrm>
            <a:off x="301625" y="556375"/>
            <a:ext cx="4256400" cy="572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6000">
                <a:latin typeface="Atkinson Hyperlegible"/>
                <a:ea typeface="Atkinson Hyperlegible"/>
                <a:cs typeface="Atkinson Hyperlegible"/>
                <a:sym typeface="Atkinson Hyperlegible"/>
              </a:rPr>
              <a:t>Who do you want to exclude from using your website?</a:t>
            </a:r>
            <a:endParaRPr b="1" sz="6000">
              <a:latin typeface="Atkinson Hyperlegible"/>
              <a:ea typeface="Atkinson Hyperlegible"/>
              <a:cs typeface="Atkinson Hyperlegible"/>
              <a:sym typeface="Atkinson Hyperlegible"/>
            </a:endParaRPr>
          </a:p>
        </p:txBody>
      </p:sp>
      <p:pic>
        <p:nvPicPr>
          <p:cNvPr descr=" " id="262" name="Google Shape;262;p47" title=" "/>
          <p:cNvPicPr preferRelativeResize="0"/>
          <p:nvPr/>
        </p:nvPicPr>
        <p:blipFill rotWithShape="1">
          <a:blip r:embed="rId3">
            <a:alphaModFix/>
          </a:blip>
          <a:srcRect b="0" l="0" r="0" t="0"/>
          <a:stretch/>
        </p:blipFill>
        <p:spPr>
          <a:xfrm>
            <a:off x="4586000" y="0"/>
            <a:ext cx="4558001" cy="68385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66" name="Shape 266"/>
        <p:cNvGrpSpPr/>
        <p:nvPr/>
      </p:nvGrpSpPr>
      <p:grpSpPr>
        <a:xfrm>
          <a:off x="0" y="0"/>
          <a:ext cx="0" cy="0"/>
          <a:chOff x="0" y="0"/>
          <a:chExt cx="0" cy="0"/>
        </a:xfrm>
      </p:grpSpPr>
      <p:sp>
        <p:nvSpPr>
          <p:cNvPr id="267" name="Google Shape;267;p48"/>
          <p:cNvSpPr txBox="1"/>
          <p:nvPr/>
        </p:nvSpPr>
        <p:spPr>
          <a:xfrm>
            <a:off x="540000" y="2228400"/>
            <a:ext cx="860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The law</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 name="Shape 271"/>
        <p:cNvGrpSpPr/>
        <p:nvPr/>
      </p:nvGrpSpPr>
      <p:grpSpPr>
        <a:xfrm>
          <a:off x="0" y="0"/>
          <a:ext cx="0" cy="0"/>
          <a:chOff x="0" y="0"/>
          <a:chExt cx="0" cy="0"/>
        </a:xfrm>
      </p:grpSpPr>
      <p:sp>
        <p:nvSpPr>
          <p:cNvPr id="272" name="Google Shape;272;p49"/>
          <p:cNvSpPr txBox="1"/>
          <p:nvPr/>
        </p:nvSpPr>
        <p:spPr>
          <a:xfrm>
            <a:off x="0" y="586800"/>
            <a:ext cx="9144000" cy="1015800"/>
          </a:xfrm>
          <a:prstGeom prst="rect">
            <a:avLst/>
          </a:prstGeom>
          <a:solidFill>
            <a:srgbClr val="434343"/>
          </a:solidFill>
          <a:ln>
            <a:noFill/>
          </a:ln>
        </p:spPr>
        <p:txBody>
          <a:bodyPr anchorCtr="0" anchor="t" bIns="91425" lIns="522000" spcFirstLastPara="1" rIns="91425" wrap="square" tIns="91425">
            <a:spAutoFit/>
          </a:bodyPr>
          <a:lstStyle/>
          <a:p>
            <a:pPr indent="0" lvl="0" marL="0" rtl="0" algn="l">
              <a:spcBef>
                <a:spcPts val="0"/>
              </a:spcBef>
              <a:spcAft>
                <a:spcPts val="0"/>
              </a:spcAft>
              <a:buNone/>
            </a:pPr>
            <a:r>
              <a:rPr b="1" lang="en-GB" sz="5400">
                <a:solidFill>
                  <a:srgbClr val="FFFFFF"/>
                </a:solidFill>
                <a:latin typeface="Atkinson Hyperlegible"/>
                <a:ea typeface="Atkinson Hyperlegible"/>
                <a:cs typeface="Atkinson Hyperlegible"/>
                <a:sym typeface="Atkinson Hyperlegible"/>
              </a:rPr>
              <a:t>Equality Act 2010</a:t>
            </a:r>
            <a:endParaRPr b="1" sz="5400">
              <a:solidFill>
                <a:srgbClr val="FFFFFF"/>
              </a:solidFill>
              <a:latin typeface="Atkinson Hyperlegible"/>
              <a:ea typeface="Atkinson Hyperlegible"/>
              <a:cs typeface="Atkinson Hyperlegible"/>
              <a:sym typeface="Atkinson Hyperlegible"/>
            </a:endParaRPr>
          </a:p>
        </p:txBody>
      </p:sp>
      <p:sp>
        <p:nvSpPr>
          <p:cNvPr id="273" name="Google Shape;273;p49"/>
          <p:cNvSpPr txBox="1"/>
          <p:nvPr/>
        </p:nvSpPr>
        <p:spPr>
          <a:xfrm>
            <a:off x="0" y="3127450"/>
            <a:ext cx="9144000" cy="1015800"/>
          </a:xfrm>
          <a:prstGeom prst="rect">
            <a:avLst/>
          </a:prstGeom>
          <a:solidFill>
            <a:srgbClr val="434343"/>
          </a:solidFill>
          <a:ln>
            <a:noFill/>
          </a:ln>
        </p:spPr>
        <p:txBody>
          <a:bodyPr anchorCtr="0" anchor="t" bIns="91425" lIns="522000" spcFirstLastPara="1" rIns="91425" wrap="square" tIns="91425">
            <a:spAutoFit/>
          </a:bodyPr>
          <a:lstStyle/>
          <a:p>
            <a:pPr indent="0" lvl="0" marL="0" rtl="0" algn="l">
              <a:spcBef>
                <a:spcPts val="0"/>
              </a:spcBef>
              <a:spcAft>
                <a:spcPts val="0"/>
              </a:spcAft>
              <a:buNone/>
            </a:pPr>
            <a:r>
              <a:rPr b="1" lang="en-GB" sz="5400">
                <a:solidFill>
                  <a:srgbClr val="FFFFFF"/>
                </a:solidFill>
                <a:latin typeface="Atkinson Hyperlegible"/>
                <a:ea typeface="Atkinson Hyperlegible"/>
                <a:cs typeface="Atkinson Hyperlegible"/>
                <a:sym typeface="Atkinson Hyperlegible"/>
              </a:rPr>
              <a:t>GDS Service Standard</a:t>
            </a:r>
            <a:endParaRPr b="1" sz="5400">
              <a:solidFill>
                <a:srgbClr val="FFFFFF"/>
              </a:solidFill>
              <a:latin typeface="Atkinson Hyperlegible"/>
              <a:ea typeface="Atkinson Hyperlegible"/>
              <a:cs typeface="Atkinson Hyperlegible"/>
              <a:sym typeface="Atkinson Hyperlegible"/>
            </a:endParaRPr>
          </a:p>
        </p:txBody>
      </p:sp>
      <p:sp>
        <p:nvSpPr>
          <p:cNvPr id="274" name="Google Shape;274;p49"/>
          <p:cNvSpPr txBox="1"/>
          <p:nvPr/>
        </p:nvSpPr>
        <p:spPr>
          <a:xfrm>
            <a:off x="0" y="1857125"/>
            <a:ext cx="9144000" cy="1015800"/>
          </a:xfrm>
          <a:prstGeom prst="rect">
            <a:avLst/>
          </a:prstGeom>
          <a:solidFill>
            <a:srgbClr val="434343"/>
          </a:solidFill>
          <a:ln>
            <a:noFill/>
          </a:ln>
        </p:spPr>
        <p:txBody>
          <a:bodyPr anchorCtr="0" anchor="t" bIns="91425" lIns="522000" spcFirstLastPara="1" rIns="91425" wrap="square" tIns="91425">
            <a:spAutoFit/>
          </a:bodyPr>
          <a:lstStyle/>
          <a:p>
            <a:pPr indent="0" lvl="0" marL="0" rtl="0" algn="l">
              <a:spcBef>
                <a:spcPts val="0"/>
              </a:spcBef>
              <a:spcAft>
                <a:spcPts val="0"/>
              </a:spcAft>
              <a:buNone/>
            </a:pPr>
            <a:r>
              <a:rPr b="1" lang="en-GB" sz="5400">
                <a:solidFill>
                  <a:srgbClr val="FFFFFF"/>
                </a:solidFill>
                <a:latin typeface="Atkinson Hyperlegible"/>
                <a:ea typeface="Atkinson Hyperlegible"/>
                <a:cs typeface="Atkinson Hyperlegible"/>
                <a:sym typeface="Atkinson Hyperlegible"/>
              </a:rPr>
              <a:t>Public Sector Regulations</a:t>
            </a:r>
            <a:endParaRPr b="1" sz="54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50"/>
          <p:cNvSpPr txBox="1"/>
          <p:nvPr>
            <p:ph type="title"/>
          </p:nvPr>
        </p:nvSpPr>
        <p:spPr>
          <a:xfrm>
            <a:off x="522750" y="466375"/>
            <a:ext cx="86211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sz="4500"/>
              <a:t>A</a:t>
            </a:r>
            <a:r>
              <a:rPr b="1" lang="en-GB" sz="4500"/>
              <a:t>ccessibility is the law</a:t>
            </a:r>
            <a:endParaRPr b="1" sz="4500"/>
          </a:p>
        </p:txBody>
      </p:sp>
      <p:sp>
        <p:nvSpPr>
          <p:cNvPr id="280" name="Google Shape;280;p50"/>
          <p:cNvSpPr txBox="1"/>
          <p:nvPr>
            <p:ph idx="1" type="body"/>
          </p:nvPr>
        </p:nvSpPr>
        <p:spPr>
          <a:xfrm>
            <a:off x="522750" y="1439325"/>
            <a:ext cx="8268600" cy="468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b="1" lang="en-GB" sz="3000">
                <a:solidFill>
                  <a:srgbClr val="434343"/>
                </a:solidFill>
              </a:rPr>
              <a:t>Equality Act 2010</a:t>
            </a:r>
            <a:endParaRPr b="1" sz="3000">
              <a:solidFill>
                <a:srgbClr val="434343"/>
              </a:solidFill>
            </a:endParaRPr>
          </a:p>
          <a:p>
            <a:pPr indent="0" lvl="0" marL="0" rtl="0" algn="l">
              <a:lnSpc>
                <a:spcPct val="115000"/>
              </a:lnSpc>
              <a:spcBef>
                <a:spcPts val="800"/>
              </a:spcBef>
              <a:spcAft>
                <a:spcPts val="0"/>
              </a:spcAft>
              <a:buNone/>
            </a:pPr>
            <a:r>
              <a:rPr lang="en-GB" sz="3000">
                <a:solidFill>
                  <a:srgbClr val="434343"/>
                </a:solidFill>
              </a:rPr>
              <a:t>We have a legal obligation to provide equal access to people with disabilities</a:t>
            </a:r>
            <a:endParaRPr sz="3000">
              <a:solidFill>
                <a:srgbClr val="434343"/>
              </a:solidFill>
            </a:endParaRPr>
          </a:p>
          <a:p>
            <a:pPr indent="0" lvl="0" marL="0" rtl="0" algn="l">
              <a:lnSpc>
                <a:spcPct val="115000"/>
              </a:lnSpc>
              <a:spcBef>
                <a:spcPts val="800"/>
              </a:spcBef>
              <a:spcAft>
                <a:spcPts val="0"/>
              </a:spcAft>
              <a:buNone/>
            </a:pPr>
            <a:r>
              <a:rPr b="1" lang="en-GB" sz="3000">
                <a:solidFill>
                  <a:srgbClr val="434343"/>
                </a:solidFill>
              </a:rPr>
              <a:t>Public Sector Equality Duty</a:t>
            </a:r>
            <a:endParaRPr b="1" sz="3000">
              <a:solidFill>
                <a:srgbClr val="434343"/>
              </a:solidFill>
            </a:endParaRPr>
          </a:p>
          <a:p>
            <a:pPr indent="0" lvl="0" marL="0" rtl="0" algn="l">
              <a:lnSpc>
                <a:spcPct val="115000"/>
              </a:lnSpc>
              <a:spcBef>
                <a:spcPts val="800"/>
              </a:spcBef>
              <a:spcAft>
                <a:spcPts val="0"/>
              </a:spcAft>
              <a:buNone/>
            </a:pPr>
            <a:r>
              <a:rPr lang="en-GB" sz="3000">
                <a:solidFill>
                  <a:srgbClr val="434343"/>
                </a:solidFill>
              </a:rPr>
              <a:t>We have a duty to be proactive in making things accessible</a:t>
            </a:r>
            <a:endParaRPr sz="3000">
              <a:solidFill>
                <a:srgbClr val="434343"/>
              </a:solidFill>
            </a:endParaRPr>
          </a:p>
          <a:p>
            <a:pPr indent="0" lvl="0" marL="0" rtl="0" algn="l">
              <a:lnSpc>
                <a:spcPct val="115000"/>
              </a:lnSpc>
              <a:spcBef>
                <a:spcPts val="800"/>
              </a:spcBef>
              <a:spcAft>
                <a:spcPts val="0"/>
              </a:spcAft>
              <a:buNone/>
            </a:pPr>
            <a:r>
              <a:t/>
            </a:r>
            <a:endParaRPr sz="3000"/>
          </a:p>
          <a:p>
            <a:pPr indent="0" lvl="0" marL="0" rtl="0" algn="l">
              <a:lnSpc>
                <a:spcPct val="115000"/>
              </a:lnSpc>
              <a:spcBef>
                <a:spcPts val="1600"/>
              </a:spcBef>
              <a:spcAft>
                <a:spcPts val="0"/>
              </a:spcAft>
              <a:buSzPts val="1800"/>
              <a:buNone/>
            </a:pPr>
            <a:r>
              <a:t/>
            </a:r>
            <a:endParaRPr sz="3000"/>
          </a:p>
          <a:p>
            <a:pPr indent="0" lvl="0" marL="0" rtl="0" algn="l">
              <a:lnSpc>
                <a:spcPct val="115000"/>
              </a:lnSpc>
              <a:spcBef>
                <a:spcPts val="1600"/>
              </a:spcBef>
              <a:spcAft>
                <a:spcPts val="1600"/>
              </a:spcAft>
              <a:buSzPts val="1800"/>
              <a:buNone/>
            </a:pPr>
            <a:r>
              <a:t/>
            </a:r>
            <a:endParaRPr sz="3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51"/>
          <p:cNvSpPr txBox="1"/>
          <p:nvPr>
            <p:ph type="title"/>
          </p:nvPr>
        </p:nvSpPr>
        <p:spPr>
          <a:xfrm>
            <a:off x="522750" y="466375"/>
            <a:ext cx="86211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sz="4500"/>
              <a:t>Public Sector Accessibility</a:t>
            </a:r>
            <a:endParaRPr b="1" sz="4500"/>
          </a:p>
        </p:txBody>
      </p:sp>
      <p:sp>
        <p:nvSpPr>
          <p:cNvPr id="286" name="Google Shape;286;p51"/>
          <p:cNvSpPr txBox="1"/>
          <p:nvPr>
            <p:ph idx="1" type="body"/>
          </p:nvPr>
        </p:nvSpPr>
        <p:spPr>
          <a:xfrm>
            <a:off x="522750" y="1439325"/>
            <a:ext cx="8268600" cy="468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None/>
            </a:pPr>
            <a:r>
              <a:rPr lang="en-GB" sz="3000">
                <a:solidFill>
                  <a:srgbClr val="434343"/>
                </a:solidFill>
              </a:rPr>
              <a:t>New regulations makes the legal obligation more specific. </a:t>
            </a:r>
            <a:r>
              <a:rPr lang="en-GB" sz="3000">
                <a:solidFill>
                  <a:srgbClr val="434343"/>
                </a:solidFill>
              </a:rPr>
              <a:t>Public sector websites must:</a:t>
            </a:r>
            <a:endParaRPr sz="3000">
              <a:solidFill>
                <a:srgbClr val="434343"/>
              </a:solidFill>
            </a:endParaRPr>
          </a:p>
          <a:p>
            <a:pPr indent="-419100" lvl="0" marL="457200" rtl="0" algn="l">
              <a:lnSpc>
                <a:spcPct val="115000"/>
              </a:lnSpc>
              <a:spcBef>
                <a:spcPts val="1600"/>
              </a:spcBef>
              <a:spcAft>
                <a:spcPts val="0"/>
              </a:spcAft>
              <a:buClr>
                <a:srgbClr val="434343"/>
              </a:buClr>
              <a:buSzPts val="3000"/>
              <a:buChar char="●"/>
            </a:pPr>
            <a:r>
              <a:rPr lang="en-GB" sz="3000">
                <a:solidFill>
                  <a:srgbClr val="434343"/>
                </a:solidFill>
              </a:rPr>
              <a:t>be accessible to level AA of the Web Content Accessibility Guidelines (WCAG) v2.1</a:t>
            </a:r>
            <a:endParaRPr sz="3000">
              <a:solidFill>
                <a:srgbClr val="434343"/>
              </a:solidFill>
            </a:endParaRPr>
          </a:p>
          <a:p>
            <a:pPr indent="-419100" lvl="0" marL="457200" rtl="0" algn="l">
              <a:lnSpc>
                <a:spcPct val="115000"/>
              </a:lnSpc>
              <a:spcBef>
                <a:spcPts val="0"/>
              </a:spcBef>
              <a:spcAft>
                <a:spcPts val="0"/>
              </a:spcAft>
              <a:buClr>
                <a:srgbClr val="434343"/>
              </a:buClr>
              <a:buSzPts val="3000"/>
              <a:buChar char="●"/>
            </a:pPr>
            <a:r>
              <a:rPr lang="en-GB" sz="3000">
                <a:solidFill>
                  <a:srgbClr val="434343"/>
                </a:solidFill>
              </a:rPr>
              <a:t>publish an accessibility statement</a:t>
            </a:r>
            <a:endParaRPr sz="3000">
              <a:solidFill>
                <a:srgbClr val="434343"/>
              </a:solidFill>
            </a:endParaRPr>
          </a:p>
          <a:p>
            <a:pPr indent="0" lvl="0" marL="0" rtl="0" algn="l">
              <a:lnSpc>
                <a:spcPct val="115000"/>
              </a:lnSpc>
              <a:spcBef>
                <a:spcPts val="800"/>
              </a:spcBef>
              <a:spcAft>
                <a:spcPts val="0"/>
              </a:spcAft>
              <a:buNone/>
            </a:pPr>
            <a:r>
              <a:rPr lang="en-GB" sz="3000">
                <a:solidFill>
                  <a:srgbClr val="434343"/>
                </a:solidFill>
              </a:rPr>
              <a:t>‘Websites’ includes intranets, extranets, outsourced sites, SaaS, mobile apps and staff-only applications.</a:t>
            </a:r>
            <a:endParaRPr sz="3000">
              <a:solidFill>
                <a:srgbClr val="434343"/>
              </a:solidFill>
            </a:endParaRPr>
          </a:p>
          <a:p>
            <a:pPr indent="0" lvl="0" marL="0" rtl="0" algn="l">
              <a:lnSpc>
                <a:spcPct val="115000"/>
              </a:lnSpc>
              <a:spcBef>
                <a:spcPts val="800"/>
              </a:spcBef>
              <a:spcAft>
                <a:spcPts val="0"/>
              </a:spcAft>
              <a:buNone/>
            </a:pPr>
            <a:r>
              <a:t/>
            </a:r>
            <a:endParaRPr sz="3000"/>
          </a:p>
          <a:p>
            <a:pPr indent="0" lvl="0" marL="0" rtl="0" algn="l">
              <a:lnSpc>
                <a:spcPct val="115000"/>
              </a:lnSpc>
              <a:spcBef>
                <a:spcPts val="1600"/>
              </a:spcBef>
              <a:spcAft>
                <a:spcPts val="0"/>
              </a:spcAft>
              <a:buSzPts val="1800"/>
              <a:buNone/>
            </a:pPr>
            <a:r>
              <a:t/>
            </a:r>
            <a:endParaRPr sz="3000"/>
          </a:p>
          <a:p>
            <a:pPr indent="0" lvl="0" marL="0" rtl="0" algn="l">
              <a:lnSpc>
                <a:spcPct val="115000"/>
              </a:lnSpc>
              <a:spcBef>
                <a:spcPts val="1600"/>
              </a:spcBef>
              <a:spcAft>
                <a:spcPts val="1600"/>
              </a:spcAft>
              <a:buSzPts val="1800"/>
              <a:buNone/>
            </a:pPr>
            <a:r>
              <a:t/>
            </a: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1" name="Shape 71"/>
        <p:cNvGrpSpPr/>
        <p:nvPr/>
      </p:nvGrpSpPr>
      <p:grpSpPr>
        <a:xfrm>
          <a:off x="0" y="0"/>
          <a:ext cx="0" cy="0"/>
          <a:chOff x="0" y="0"/>
          <a:chExt cx="0" cy="0"/>
        </a:xfrm>
      </p:grpSpPr>
      <p:sp>
        <p:nvSpPr>
          <p:cNvPr id="72" name="Google Shape;72;p16"/>
          <p:cNvSpPr txBox="1"/>
          <p:nvPr/>
        </p:nvSpPr>
        <p:spPr>
          <a:xfrm>
            <a:off x="540000" y="771050"/>
            <a:ext cx="8604000" cy="494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What do you know already?</a:t>
            </a:r>
            <a:endParaRPr b="1" sz="7200">
              <a:solidFill>
                <a:srgbClr val="FFFFFF"/>
              </a:solidFill>
              <a:latin typeface="Atkinson Hyperlegible"/>
              <a:ea typeface="Atkinson Hyperlegible"/>
              <a:cs typeface="Atkinson Hyperlegible"/>
              <a:sym typeface="Atkinson Hyperlegible"/>
            </a:endParaRPr>
          </a:p>
          <a:p>
            <a:pPr indent="0" lvl="0" marL="0" rtl="0" algn="l">
              <a:spcBef>
                <a:spcPts val="0"/>
              </a:spcBef>
              <a:spcAft>
                <a:spcPts val="0"/>
              </a:spcAft>
              <a:buNone/>
            </a:pPr>
            <a:r>
              <a:rPr b="1" lang="en-GB" sz="5500">
                <a:solidFill>
                  <a:srgbClr val="FFFFFF"/>
                </a:solidFill>
                <a:latin typeface="Atkinson Hyperlegible"/>
                <a:ea typeface="Atkinson Hyperlegible"/>
                <a:cs typeface="Atkinson Hyperlegible"/>
                <a:sym typeface="Atkinson Hyperlegible"/>
              </a:rPr>
              <a:t>S		= not a lot</a:t>
            </a:r>
            <a:endParaRPr b="1" sz="5500">
              <a:solidFill>
                <a:srgbClr val="FFFFFF"/>
              </a:solidFill>
              <a:latin typeface="Atkinson Hyperlegible"/>
              <a:ea typeface="Atkinson Hyperlegible"/>
              <a:cs typeface="Atkinson Hyperlegible"/>
              <a:sym typeface="Atkinson Hyperlegible"/>
            </a:endParaRPr>
          </a:p>
          <a:p>
            <a:pPr indent="0" lvl="0" marL="0" rtl="0" algn="l">
              <a:spcBef>
                <a:spcPts val="0"/>
              </a:spcBef>
              <a:spcAft>
                <a:spcPts val="0"/>
              </a:spcAft>
              <a:buNone/>
            </a:pPr>
            <a:r>
              <a:rPr b="1" lang="en-GB" sz="5500">
                <a:solidFill>
                  <a:srgbClr val="FFFFFF"/>
                </a:solidFill>
                <a:latin typeface="Atkinson Hyperlegible"/>
                <a:ea typeface="Atkinson Hyperlegible"/>
                <a:cs typeface="Atkinson Hyperlegible"/>
                <a:sym typeface="Atkinson Hyperlegible"/>
              </a:rPr>
              <a:t>M	= something</a:t>
            </a:r>
            <a:endParaRPr b="1" sz="5500">
              <a:solidFill>
                <a:srgbClr val="FFFFFF"/>
              </a:solidFill>
              <a:latin typeface="Atkinson Hyperlegible"/>
              <a:ea typeface="Atkinson Hyperlegible"/>
              <a:cs typeface="Atkinson Hyperlegible"/>
              <a:sym typeface="Atkinson Hyperlegible"/>
            </a:endParaRPr>
          </a:p>
          <a:p>
            <a:pPr indent="0" lvl="0" marL="0" rtl="0" algn="l">
              <a:spcBef>
                <a:spcPts val="0"/>
              </a:spcBef>
              <a:spcAft>
                <a:spcPts val="0"/>
              </a:spcAft>
              <a:buNone/>
            </a:pPr>
            <a:r>
              <a:rPr b="1" lang="en-GB" sz="5500">
                <a:solidFill>
                  <a:srgbClr val="FFFFFF"/>
                </a:solidFill>
                <a:latin typeface="Atkinson Hyperlegible"/>
                <a:ea typeface="Atkinson Hyperlegible"/>
                <a:cs typeface="Atkinson Hyperlegible"/>
                <a:sym typeface="Atkinson Hyperlegible"/>
              </a:rPr>
              <a:t>L 	= quite a bit</a:t>
            </a:r>
            <a:endParaRPr b="1" sz="55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Screenshot of https://www.w3.org/TR/WCAG21/" id="291" name="Google Shape;291;p52" title="Web Content Accessibility Guidelines (WCAG) 2.1"/>
          <p:cNvPicPr preferRelativeResize="0"/>
          <p:nvPr/>
        </p:nvPicPr>
        <p:blipFill rotWithShape="1">
          <a:blip r:embed="rId3">
            <a:alphaModFix/>
          </a:blip>
          <a:srcRect b="10738" l="0" r="6585" t="0"/>
          <a:stretch/>
        </p:blipFill>
        <p:spPr>
          <a:xfrm>
            <a:off x="301625" y="1135450"/>
            <a:ext cx="8540751" cy="4836726"/>
          </a:xfrm>
          <a:prstGeom prst="rect">
            <a:avLst/>
          </a:prstGeom>
          <a:noFill/>
          <a:ln cap="flat" cmpd="sng" w="9525">
            <a:solidFill>
              <a:srgbClr val="000000"/>
            </a:solidFill>
            <a:prstDash val="solid"/>
            <a:round/>
            <a:headEnd len="sm" w="sm" type="none"/>
            <a:tailEnd len="sm" w="sm" type="none"/>
          </a:ln>
        </p:spPr>
      </p:pic>
      <p:sp>
        <p:nvSpPr>
          <p:cNvPr id="292" name="Google Shape;292;p52"/>
          <p:cNvSpPr txBox="1"/>
          <p:nvPr>
            <p:ph idx="4294967295" type="title"/>
          </p:nvPr>
        </p:nvSpPr>
        <p:spPr>
          <a:xfrm>
            <a:off x="301625" y="259150"/>
            <a:ext cx="85407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sz="4500"/>
              <a:t>WCAG - “wuh-cag”</a:t>
            </a:r>
            <a:endParaRPr b="1" sz="45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96" name="Shape 296"/>
        <p:cNvGrpSpPr/>
        <p:nvPr/>
      </p:nvGrpSpPr>
      <p:grpSpPr>
        <a:xfrm>
          <a:off x="0" y="0"/>
          <a:ext cx="0" cy="0"/>
          <a:chOff x="0" y="0"/>
          <a:chExt cx="0" cy="0"/>
        </a:xfrm>
      </p:grpSpPr>
      <p:sp>
        <p:nvSpPr>
          <p:cNvPr id="297" name="Google Shape;297;p53"/>
          <p:cNvSpPr txBox="1"/>
          <p:nvPr/>
        </p:nvSpPr>
        <p:spPr>
          <a:xfrm>
            <a:off x="540000" y="2228400"/>
            <a:ext cx="86040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Government accessibility requirements</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descr="Screenshot of https://www.gov.uk/service-manual/helping-people-to-use-your-service/making-your-service-accessible-an-introduction" id="302" name="Google Shape;302;p54" title="Making your service accessible: an introduction"/>
          <p:cNvPicPr preferRelativeResize="0"/>
          <p:nvPr/>
        </p:nvPicPr>
        <p:blipFill rotWithShape="1">
          <a:blip r:embed="rId3">
            <a:alphaModFix/>
          </a:blip>
          <a:srcRect b="0" l="0" r="0" t="0"/>
          <a:stretch/>
        </p:blipFill>
        <p:spPr>
          <a:xfrm>
            <a:off x="301600" y="1306900"/>
            <a:ext cx="8540750" cy="4808937"/>
          </a:xfrm>
          <a:prstGeom prst="rect">
            <a:avLst/>
          </a:prstGeom>
          <a:noFill/>
          <a:ln cap="flat" cmpd="sng" w="9525">
            <a:solidFill>
              <a:srgbClr val="000000"/>
            </a:solidFill>
            <a:prstDash val="solid"/>
            <a:round/>
            <a:headEnd len="sm" w="sm" type="none"/>
            <a:tailEnd len="sm" w="sm" type="none"/>
          </a:ln>
        </p:spPr>
      </p:pic>
      <p:sp>
        <p:nvSpPr>
          <p:cNvPr id="303" name="Google Shape;303;p54"/>
          <p:cNvSpPr txBox="1"/>
          <p:nvPr>
            <p:ph idx="4294967295" type="title"/>
          </p:nvPr>
        </p:nvSpPr>
        <p:spPr>
          <a:xfrm>
            <a:off x="301625" y="259150"/>
            <a:ext cx="85407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sz="4500"/>
              <a:t>Service</a:t>
            </a:r>
            <a:r>
              <a:rPr b="1" lang="en-GB" sz="4500"/>
              <a:t> manual</a:t>
            </a:r>
            <a:endParaRPr b="1" sz="45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5"/>
          <p:cNvSpPr txBox="1"/>
          <p:nvPr>
            <p:ph idx="4294967295" type="title"/>
          </p:nvPr>
        </p:nvSpPr>
        <p:spPr>
          <a:xfrm>
            <a:off x="522750" y="466375"/>
            <a:ext cx="8621100" cy="76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GB" sz="4500"/>
              <a:t>Accessibility ≠ assisted digital</a:t>
            </a:r>
            <a:endParaRPr b="1" sz="4500"/>
          </a:p>
        </p:txBody>
      </p:sp>
      <p:sp>
        <p:nvSpPr>
          <p:cNvPr id="309" name="Google Shape;309;p55"/>
          <p:cNvSpPr txBox="1"/>
          <p:nvPr>
            <p:ph idx="4294967295" type="body"/>
          </p:nvPr>
        </p:nvSpPr>
        <p:spPr>
          <a:xfrm>
            <a:off x="522750" y="1439325"/>
            <a:ext cx="8268600" cy="468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Accessibility = having no barriers</a:t>
            </a:r>
            <a:endParaRPr sz="3000">
              <a:solidFill>
                <a:srgbClr val="434343"/>
              </a:solidFill>
            </a:endParaRPr>
          </a:p>
          <a:p>
            <a:pPr indent="0" lvl="0" marL="0" rtl="0" algn="l">
              <a:lnSpc>
                <a:spcPct val="115000"/>
              </a:lnSpc>
              <a:spcBef>
                <a:spcPts val="800"/>
              </a:spcBef>
              <a:spcAft>
                <a:spcPts val="0"/>
              </a:spcAft>
              <a:buNone/>
            </a:pPr>
            <a:r>
              <a:rPr lang="en-GB" sz="3000">
                <a:solidFill>
                  <a:srgbClr val="434343"/>
                </a:solidFill>
              </a:rPr>
              <a:t>Assisted digital = getting support to use a service</a:t>
            </a:r>
            <a:endParaRPr sz="3000">
              <a:solidFill>
                <a:srgbClr val="434343"/>
              </a:solidFill>
            </a:endParaRPr>
          </a:p>
          <a:p>
            <a:pPr indent="0" lvl="0" marL="0" rtl="0" algn="l">
              <a:lnSpc>
                <a:spcPct val="115000"/>
              </a:lnSpc>
              <a:spcBef>
                <a:spcPts val="800"/>
              </a:spcBef>
              <a:spcAft>
                <a:spcPts val="0"/>
              </a:spcAft>
              <a:buNone/>
            </a:pPr>
            <a:r>
              <a:rPr lang="en-GB" sz="3000">
                <a:solidFill>
                  <a:srgbClr val="434343"/>
                </a:solidFill>
              </a:rPr>
              <a:t>Service assessments include both</a:t>
            </a:r>
            <a:endParaRPr sz="3000">
              <a:solidFill>
                <a:srgbClr val="434343"/>
              </a:solidFill>
            </a:endParaRPr>
          </a:p>
          <a:p>
            <a:pPr indent="0" lvl="0" marL="0" rtl="0" algn="l">
              <a:lnSpc>
                <a:spcPct val="115000"/>
              </a:lnSpc>
              <a:spcBef>
                <a:spcPts val="800"/>
              </a:spcBef>
              <a:spcAft>
                <a:spcPts val="0"/>
              </a:spcAft>
              <a:buNone/>
            </a:pPr>
            <a:r>
              <a:t/>
            </a:r>
            <a:endParaRPr sz="3000">
              <a:solidFill>
                <a:srgbClr val="434343"/>
              </a:solidFill>
            </a:endParaRPr>
          </a:p>
          <a:p>
            <a:pPr indent="0" lvl="0" marL="0" rtl="0" algn="l">
              <a:lnSpc>
                <a:spcPct val="115000"/>
              </a:lnSpc>
              <a:spcBef>
                <a:spcPts val="800"/>
              </a:spcBef>
              <a:spcAft>
                <a:spcPts val="0"/>
              </a:spcAft>
              <a:buNone/>
            </a:pPr>
            <a:r>
              <a:t/>
            </a:r>
            <a:endParaRPr sz="3000"/>
          </a:p>
          <a:p>
            <a:pPr indent="0" lvl="0" marL="0" rtl="0" algn="l">
              <a:lnSpc>
                <a:spcPct val="115000"/>
              </a:lnSpc>
              <a:spcBef>
                <a:spcPts val="1600"/>
              </a:spcBef>
              <a:spcAft>
                <a:spcPts val="0"/>
              </a:spcAft>
              <a:buSzPts val="1800"/>
              <a:buNone/>
            </a:pPr>
            <a:r>
              <a:t/>
            </a:r>
            <a:endParaRPr sz="3000"/>
          </a:p>
          <a:p>
            <a:pPr indent="0" lvl="0" marL="0" rtl="0" algn="l">
              <a:lnSpc>
                <a:spcPct val="115000"/>
              </a:lnSpc>
              <a:spcBef>
                <a:spcPts val="1600"/>
              </a:spcBef>
              <a:spcAft>
                <a:spcPts val="1600"/>
              </a:spcAft>
              <a:buSzPts val="1800"/>
              <a:buNone/>
            </a:pPr>
            <a:r>
              <a:t/>
            </a:r>
            <a:endParaRPr sz="3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313" name="Shape 313"/>
        <p:cNvGrpSpPr/>
        <p:nvPr/>
      </p:nvGrpSpPr>
      <p:grpSpPr>
        <a:xfrm>
          <a:off x="0" y="0"/>
          <a:ext cx="0" cy="0"/>
          <a:chOff x="0" y="0"/>
          <a:chExt cx="0" cy="0"/>
        </a:xfrm>
      </p:grpSpPr>
      <p:sp>
        <p:nvSpPr>
          <p:cNvPr id="314" name="Google Shape;314;p56"/>
          <p:cNvSpPr txBox="1"/>
          <p:nvPr/>
        </p:nvSpPr>
        <p:spPr>
          <a:xfrm>
            <a:off x="301625" y="2228400"/>
            <a:ext cx="85407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Principles of accessibility</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Arrow from person to computer saying 'operate', arrow from computer back to person saying 'perceive', question mark above person saying 'understand', in the middle circle saying 'robust'" id="319" name="Google Shape;319;p57" title="Perceivable, Operable, Understandable, Robust"/>
          <p:cNvPicPr preferRelativeResize="0"/>
          <p:nvPr/>
        </p:nvPicPr>
        <p:blipFill rotWithShape="1">
          <a:blip r:embed="rId3">
            <a:alphaModFix/>
          </a:blip>
          <a:srcRect b="0" l="0" r="0" t="4131"/>
          <a:stretch/>
        </p:blipFill>
        <p:spPr>
          <a:xfrm>
            <a:off x="301625" y="259150"/>
            <a:ext cx="8540749" cy="61408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8"/>
          <p:cNvSpPr txBox="1"/>
          <p:nvPr>
            <p:ph idx="4294967295" type="body"/>
          </p:nvPr>
        </p:nvSpPr>
        <p:spPr>
          <a:xfrm>
            <a:off x="301625" y="3575250"/>
            <a:ext cx="5432400" cy="195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Make content and controls perceivable by all users</a:t>
            </a:r>
            <a:endParaRPr sz="3000">
              <a:solidFill>
                <a:srgbClr val="434343"/>
              </a:solidFill>
            </a:endParaRPr>
          </a:p>
          <a:p>
            <a:pPr indent="0" lvl="0" marL="0" rtl="0" algn="l">
              <a:lnSpc>
                <a:spcPct val="115000"/>
              </a:lnSpc>
              <a:spcBef>
                <a:spcPts val="800"/>
              </a:spcBef>
              <a:spcAft>
                <a:spcPts val="0"/>
              </a:spcAft>
              <a:buNone/>
            </a:pPr>
            <a:r>
              <a:t/>
            </a:r>
            <a:endParaRPr sz="3000">
              <a:solidFill>
                <a:srgbClr val="434343"/>
              </a:solidFill>
            </a:endParaRPr>
          </a:p>
          <a:p>
            <a:pPr indent="0" lvl="0" marL="0" rtl="0" algn="l">
              <a:lnSpc>
                <a:spcPct val="115000"/>
              </a:lnSpc>
              <a:spcBef>
                <a:spcPts val="800"/>
              </a:spcBef>
              <a:spcAft>
                <a:spcPts val="0"/>
              </a:spcAft>
              <a:buNone/>
            </a:pPr>
            <a:r>
              <a:t/>
            </a:r>
            <a:endParaRPr sz="3000"/>
          </a:p>
          <a:p>
            <a:pPr indent="0" lvl="0" marL="0" rtl="0" algn="l">
              <a:lnSpc>
                <a:spcPct val="115000"/>
              </a:lnSpc>
              <a:spcBef>
                <a:spcPts val="1600"/>
              </a:spcBef>
              <a:spcAft>
                <a:spcPts val="0"/>
              </a:spcAft>
              <a:buSzPts val="1800"/>
              <a:buNone/>
            </a:pPr>
            <a:r>
              <a:t/>
            </a:r>
            <a:endParaRPr sz="3000"/>
          </a:p>
          <a:p>
            <a:pPr indent="0" lvl="0" marL="0" rtl="0" algn="l">
              <a:lnSpc>
                <a:spcPct val="115000"/>
              </a:lnSpc>
              <a:spcBef>
                <a:spcPts val="1600"/>
              </a:spcBef>
              <a:spcAft>
                <a:spcPts val="1600"/>
              </a:spcAft>
              <a:buSzPts val="1800"/>
              <a:buNone/>
            </a:pPr>
            <a:r>
              <a:t/>
            </a:r>
            <a:endParaRPr sz="3000"/>
          </a:p>
        </p:txBody>
      </p:sp>
      <p:sp>
        <p:nvSpPr>
          <p:cNvPr id="325" name="Google Shape;325;p58"/>
          <p:cNvSpPr txBox="1"/>
          <p:nvPr/>
        </p:nvSpPr>
        <p:spPr>
          <a:xfrm>
            <a:off x="301625" y="2228400"/>
            <a:ext cx="8540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chemeClr val="dk2"/>
                </a:solidFill>
                <a:latin typeface="Atkinson Hyperlegible"/>
                <a:ea typeface="Atkinson Hyperlegible"/>
                <a:cs typeface="Atkinson Hyperlegible"/>
                <a:sym typeface="Atkinson Hyperlegible"/>
              </a:rPr>
              <a:t>Perceivable</a:t>
            </a:r>
            <a:endParaRPr b="1" sz="7200">
              <a:solidFill>
                <a:schemeClr val="dk2"/>
              </a:solidFill>
              <a:latin typeface="Atkinson Hyperlegible"/>
              <a:ea typeface="Atkinson Hyperlegible"/>
              <a:cs typeface="Atkinson Hyperlegible"/>
              <a:sym typeface="Atkinson Hyperlegibl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The pie chart is about 'public sector receipts 2015-16' and has different sections that are all labelled with text, like 'Income tax - £170 billions', etc." id="330" name="Google Shape;330;p59" title="Pie chart with some context around it"/>
          <p:cNvPicPr preferRelativeResize="0"/>
          <p:nvPr/>
        </p:nvPicPr>
        <p:blipFill rotWithShape="1">
          <a:blip r:embed="rId3">
            <a:alphaModFix/>
          </a:blip>
          <a:srcRect b="0" l="0" r="0" t="0"/>
          <a:stretch/>
        </p:blipFill>
        <p:spPr>
          <a:xfrm>
            <a:off x="4571988" y="1652261"/>
            <a:ext cx="4273801" cy="3948416"/>
          </a:xfrm>
          <a:prstGeom prst="rect">
            <a:avLst/>
          </a:prstGeom>
          <a:noFill/>
          <a:ln cap="flat" cmpd="sng" w="9525">
            <a:solidFill>
              <a:srgbClr val="000000"/>
            </a:solidFill>
            <a:prstDash val="solid"/>
            <a:round/>
            <a:headEnd len="sm" w="sm" type="none"/>
            <a:tailEnd len="sm" w="sm" type="none"/>
          </a:ln>
        </p:spPr>
      </p:pic>
      <p:sp>
        <p:nvSpPr>
          <p:cNvPr id="331" name="Google Shape;331;p59"/>
          <p:cNvSpPr txBox="1"/>
          <p:nvPr>
            <p:ph idx="4294967295" type="body"/>
          </p:nvPr>
        </p:nvSpPr>
        <p:spPr>
          <a:xfrm>
            <a:off x="301625" y="1652250"/>
            <a:ext cx="3898800" cy="266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Provide appropriate text alternative for images</a:t>
            </a:r>
            <a:endParaRPr sz="3000">
              <a:solidFill>
                <a:srgbClr val="434343"/>
              </a:solidFill>
            </a:endParaRPr>
          </a:p>
          <a:p>
            <a:pPr indent="0" lvl="0" marL="0" rtl="0" algn="l">
              <a:lnSpc>
                <a:spcPct val="115000"/>
              </a:lnSpc>
              <a:spcBef>
                <a:spcPts val="800"/>
              </a:spcBef>
              <a:spcAft>
                <a:spcPts val="0"/>
              </a:spcAft>
              <a:buNone/>
            </a:pPr>
            <a:r>
              <a:rPr lang="en-GB" sz="2000">
                <a:solidFill>
                  <a:srgbClr val="434343"/>
                </a:solidFill>
              </a:rPr>
              <a:t>1.1.1 Non-text content (A)</a:t>
            </a:r>
            <a:endParaRPr sz="2000">
              <a:solidFill>
                <a:srgbClr val="434343"/>
              </a:solidFill>
            </a:endParaRPr>
          </a:p>
          <a:p>
            <a:pPr indent="0" lvl="0" marL="0" rtl="0" algn="l">
              <a:lnSpc>
                <a:spcPct val="115000"/>
              </a:lnSpc>
              <a:spcBef>
                <a:spcPts val="800"/>
              </a:spcBef>
              <a:spcAft>
                <a:spcPts val="0"/>
              </a:spcAft>
              <a:buNone/>
            </a:pPr>
            <a:r>
              <a:t/>
            </a:r>
            <a:endParaRPr sz="3000">
              <a:solidFill>
                <a:srgbClr val="434343"/>
              </a:solidFill>
            </a:endParaRPr>
          </a:p>
          <a:p>
            <a:pPr indent="0" lvl="0" marL="0" rtl="0" algn="l">
              <a:lnSpc>
                <a:spcPct val="115000"/>
              </a:lnSpc>
              <a:spcBef>
                <a:spcPts val="800"/>
              </a:spcBef>
              <a:spcAft>
                <a:spcPts val="0"/>
              </a:spcAft>
              <a:buNone/>
            </a:pPr>
            <a:r>
              <a:t/>
            </a:r>
            <a:endParaRPr sz="3000">
              <a:solidFill>
                <a:srgbClr val="434343"/>
              </a:solidFill>
            </a:endParaRPr>
          </a:p>
          <a:p>
            <a:pPr indent="0" lvl="0" marL="0" rtl="0" algn="l">
              <a:lnSpc>
                <a:spcPct val="115000"/>
              </a:lnSpc>
              <a:spcBef>
                <a:spcPts val="800"/>
              </a:spcBef>
              <a:spcAft>
                <a:spcPts val="0"/>
              </a:spcAft>
              <a:buNone/>
            </a:pPr>
            <a:r>
              <a:t/>
            </a:r>
            <a:endParaRPr sz="3000"/>
          </a:p>
          <a:p>
            <a:pPr indent="0" lvl="0" marL="0" rtl="0" algn="l">
              <a:lnSpc>
                <a:spcPct val="115000"/>
              </a:lnSpc>
              <a:spcBef>
                <a:spcPts val="1600"/>
              </a:spcBef>
              <a:spcAft>
                <a:spcPts val="0"/>
              </a:spcAft>
              <a:buSzPts val="1800"/>
              <a:buNone/>
            </a:pPr>
            <a:r>
              <a:t/>
            </a:r>
            <a:endParaRPr sz="3000"/>
          </a:p>
          <a:p>
            <a:pPr indent="0" lvl="0" marL="0" rtl="0" algn="l">
              <a:lnSpc>
                <a:spcPct val="115000"/>
              </a:lnSpc>
              <a:spcBef>
                <a:spcPts val="1600"/>
              </a:spcBef>
              <a:spcAft>
                <a:spcPts val="1600"/>
              </a:spcAft>
              <a:buSzPts val="1800"/>
              <a:buNone/>
            </a:pPr>
            <a:r>
              <a:t/>
            </a:r>
            <a:endParaRPr sz="3000"/>
          </a:p>
        </p:txBody>
      </p:sp>
      <p:sp>
        <p:nvSpPr>
          <p:cNvPr id="332" name="Google Shape;332;p59"/>
          <p:cNvSpPr txBox="1"/>
          <p:nvPr>
            <p:ph idx="4294967295" type="body"/>
          </p:nvPr>
        </p:nvSpPr>
        <p:spPr>
          <a:xfrm>
            <a:off x="4572000" y="5713275"/>
            <a:ext cx="4273800" cy="67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2000">
                <a:solidFill>
                  <a:srgbClr val="434343"/>
                </a:solidFill>
              </a:rPr>
              <a:t>Alt: “Public sector receipts 2015-16”</a:t>
            </a:r>
            <a:endParaRPr sz="2000">
              <a:solidFill>
                <a:srgbClr val="434343"/>
              </a:solidFill>
            </a:endParaRPr>
          </a:p>
          <a:p>
            <a:pPr indent="0" lvl="0" marL="0" rtl="0" algn="l">
              <a:lnSpc>
                <a:spcPct val="115000"/>
              </a:lnSpc>
              <a:spcBef>
                <a:spcPts val="800"/>
              </a:spcBef>
              <a:spcAft>
                <a:spcPts val="0"/>
              </a:spcAft>
              <a:buNone/>
            </a:pPr>
            <a:r>
              <a:t/>
            </a:r>
            <a:endParaRPr sz="2000">
              <a:solidFill>
                <a:srgbClr val="434343"/>
              </a:solidFill>
            </a:endParaRPr>
          </a:p>
          <a:p>
            <a:pPr indent="0" lvl="0" marL="0" rtl="0" algn="l">
              <a:lnSpc>
                <a:spcPct val="115000"/>
              </a:lnSpc>
              <a:spcBef>
                <a:spcPts val="800"/>
              </a:spcBef>
              <a:spcAft>
                <a:spcPts val="0"/>
              </a:spcAft>
              <a:buNone/>
            </a:pPr>
            <a:r>
              <a:t/>
            </a:r>
            <a:endParaRPr sz="2000">
              <a:solidFill>
                <a:srgbClr val="434343"/>
              </a:solidFill>
            </a:endParaRPr>
          </a:p>
          <a:p>
            <a:pPr indent="0" lvl="0" marL="0" rtl="0" algn="l">
              <a:lnSpc>
                <a:spcPct val="115000"/>
              </a:lnSpc>
              <a:spcBef>
                <a:spcPts val="800"/>
              </a:spcBef>
              <a:spcAft>
                <a:spcPts val="0"/>
              </a:spcAft>
              <a:buNone/>
            </a:pPr>
            <a:r>
              <a:t/>
            </a:r>
            <a:endParaRPr sz="2000"/>
          </a:p>
          <a:p>
            <a:pPr indent="0" lvl="0" marL="0" rtl="0" algn="l">
              <a:lnSpc>
                <a:spcPct val="115000"/>
              </a:lnSpc>
              <a:spcBef>
                <a:spcPts val="1600"/>
              </a:spcBef>
              <a:spcAft>
                <a:spcPts val="0"/>
              </a:spcAft>
              <a:buSzPts val="1800"/>
              <a:buNone/>
            </a:pPr>
            <a:r>
              <a:t/>
            </a:r>
            <a:endParaRPr sz="2000"/>
          </a:p>
          <a:p>
            <a:pPr indent="0" lvl="0" marL="0" rtl="0" algn="l">
              <a:lnSpc>
                <a:spcPct val="115000"/>
              </a:lnSpc>
              <a:spcBef>
                <a:spcPts val="1600"/>
              </a:spcBef>
              <a:spcAft>
                <a:spcPts val="1600"/>
              </a:spcAft>
              <a:buSzPts val="1800"/>
              <a:buNone/>
            </a:pPr>
            <a:r>
              <a:t/>
            </a:r>
            <a:endParaRPr sz="2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6" name="Shape 336"/>
        <p:cNvGrpSpPr/>
        <p:nvPr/>
      </p:nvGrpSpPr>
      <p:grpSpPr>
        <a:xfrm>
          <a:off x="0" y="0"/>
          <a:ext cx="0" cy="0"/>
          <a:chOff x="0" y="0"/>
          <a:chExt cx="0" cy="0"/>
        </a:xfrm>
      </p:grpSpPr>
      <p:pic>
        <p:nvPicPr>
          <p:cNvPr id="337" name="Google Shape;337;p60" title="Legend for table underneath with a green line for 'win', grey line for 'draw' and red line for 'loss'"/>
          <p:cNvPicPr preferRelativeResize="0"/>
          <p:nvPr/>
        </p:nvPicPr>
        <p:blipFill rotWithShape="1">
          <a:blip r:embed="rId3">
            <a:alphaModFix/>
          </a:blip>
          <a:srcRect b="33893" l="8455" r="10004" t="0"/>
          <a:stretch/>
        </p:blipFill>
        <p:spPr>
          <a:xfrm>
            <a:off x="4572000" y="587925"/>
            <a:ext cx="4038600" cy="621750"/>
          </a:xfrm>
          <a:prstGeom prst="rect">
            <a:avLst/>
          </a:prstGeom>
          <a:noFill/>
          <a:ln>
            <a:noFill/>
          </a:ln>
        </p:spPr>
      </p:pic>
      <p:pic>
        <p:nvPicPr>
          <p:cNvPr id="338" name="Google Shape;338;p60" title="Table of 'last 10 games' and two rows of multiple sports results, all showing just red, green or grey lines"/>
          <p:cNvPicPr preferRelativeResize="0"/>
          <p:nvPr/>
        </p:nvPicPr>
        <p:blipFill rotWithShape="1">
          <a:blip r:embed="rId4">
            <a:alphaModFix/>
          </a:blip>
          <a:srcRect b="39766" l="0" r="22166" t="0"/>
          <a:stretch/>
        </p:blipFill>
        <p:spPr>
          <a:xfrm>
            <a:off x="4572000" y="1271250"/>
            <a:ext cx="4270374" cy="1817525"/>
          </a:xfrm>
          <a:prstGeom prst="rect">
            <a:avLst/>
          </a:prstGeom>
          <a:noFill/>
          <a:ln cap="flat" cmpd="sng" w="9525">
            <a:solidFill>
              <a:srgbClr val="000000"/>
            </a:solidFill>
            <a:prstDash val="solid"/>
            <a:round/>
            <a:headEnd len="sm" w="sm" type="none"/>
            <a:tailEnd len="sm" w="sm" type="none"/>
          </a:ln>
        </p:spPr>
      </p:pic>
      <p:sp>
        <p:nvSpPr>
          <p:cNvPr id="339" name="Google Shape;339;p60"/>
          <p:cNvSpPr txBox="1"/>
          <p:nvPr>
            <p:ph idx="4294967295" type="body"/>
          </p:nvPr>
        </p:nvSpPr>
        <p:spPr>
          <a:xfrm>
            <a:off x="301625" y="1652250"/>
            <a:ext cx="3898800" cy="508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Don’t communicate solely with colour.</a:t>
            </a:r>
            <a:endParaRPr sz="3000">
              <a:solidFill>
                <a:srgbClr val="434343"/>
              </a:solidFill>
            </a:endParaRPr>
          </a:p>
          <a:p>
            <a:pPr indent="0" lvl="0" marL="0" rtl="0" algn="l">
              <a:lnSpc>
                <a:spcPct val="115000"/>
              </a:lnSpc>
              <a:spcBef>
                <a:spcPts val="800"/>
              </a:spcBef>
              <a:spcAft>
                <a:spcPts val="0"/>
              </a:spcAft>
              <a:buNone/>
            </a:pPr>
            <a:r>
              <a:rPr lang="en-GB" sz="3000">
                <a:solidFill>
                  <a:srgbClr val="434343"/>
                </a:solidFill>
              </a:rPr>
              <a:t>It’s </a:t>
            </a:r>
            <a:r>
              <a:rPr lang="en-GB" sz="3000">
                <a:solidFill>
                  <a:srgbClr val="434343"/>
                </a:solidFill>
              </a:rPr>
              <a:t>difficult</a:t>
            </a:r>
            <a:r>
              <a:rPr lang="en-GB" sz="3000">
                <a:solidFill>
                  <a:srgbClr val="434343"/>
                </a:solidFill>
              </a:rPr>
              <a:t> for people with colour deficiency (and also if printed in greyscale!)</a:t>
            </a:r>
            <a:endParaRPr sz="3000">
              <a:solidFill>
                <a:srgbClr val="434343"/>
              </a:solidFill>
            </a:endParaRPr>
          </a:p>
          <a:p>
            <a:pPr indent="0" lvl="0" marL="0" rtl="0" algn="l">
              <a:lnSpc>
                <a:spcPct val="115000"/>
              </a:lnSpc>
              <a:spcBef>
                <a:spcPts val="800"/>
              </a:spcBef>
              <a:spcAft>
                <a:spcPts val="0"/>
              </a:spcAft>
              <a:buNone/>
            </a:pPr>
            <a:r>
              <a:rPr lang="en-GB" sz="3000">
                <a:solidFill>
                  <a:srgbClr val="434343"/>
                </a:solidFill>
              </a:rPr>
              <a:t>To fix, use another method as well.</a:t>
            </a:r>
            <a:endParaRPr sz="3000">
              <a:solidFill>
                <a:srgbClr val="434343"/>
              </a:solidFill>
            </a:endParaRPr>
          </a:p>
          <a:p>
            <a:pPr indent="0" lvl="0" marL="0" rtl="0" algn="l">
              <a:lnSpc>
                <a:spcPct val="115000"/>
              </a:lnSpc>
              <a:spcBef>
                <a:spcPts val="800"/>
              </a:spcBef>
              <a:spcAft>
                <a:spcPts val="800"/>
              </a:spcAft>
              <a:buNone/>
            </a:pPr>
            <a:r>
              <a:rPr lang="en-GB" sz="2000">
                <a:solidFill>
                  <a:srgbClr val="434343"/>
                </a:solidFill>
              </a:rPr>
              <a:t>1.4.1 Use of Colour (A)</a:t>
            </a:r>
            <a:endParaRPr sz="2000">
              <a:solidFill>
                <a:srgbClr val="434343"/>
              </a:solidFill>
            </a:endParaRPr>
          </a:p>
        </p:txBody>
      </p:sp>
      <p:pic>
        <p:nvPicPr>
          <p:cNvPr id="340" name="Google Shape;340;p60" title="Table of 'last 10 games' through a red-green colour-blindness filter with which the green for 'win' and the red for 'loss' both become a brownish green which cannot be distinguished from one another"/>
          <p:cNvPicPr preferRelativeResize="0"/>
          <p:nvPr/>
        </p:nvPicPr>
        <p:blipFill rotWithShape="1">
          <a:blip r:embed="rId5">
            <a:alphaModFix/>
          </a:blip>
          <a:srcRect b="39573" l="0" r="22166" t="0"/>
          <a:stretch/>
        </p:blipFill>
        <p:spPr>
          <a:xfrm>
            <a:off x="4572000" y="3325975"/>
            <a:ext cx="4270374" cy="1817524"/>
          </a:xfrm>
          <a:prstGeom prst="rect">
            <a:avLst/>
          </a:prstGeom>
          <a:noFill/>
          <a:ln cap="flat" cmpd="sng" w="9525">
            <a:solidFill>
              <a:srgbClr val="000000"/>
            </a:solidFill>
            <a:prstDash val="solid"/>
            <a:round/>
            <a:headEnd len="sm" w="sm" type="none"/>
            <a:tailEnd len="sm" w="sm" type="none"/>
          </a:ln>
        </p:spPr>
      </p:pic>
      <p:pic>
        <p:nvPicPr>
          <p:cNvPr id="341" name="Google Shape;341;p60" title="Table of last resukts with text used as well as colour so that W for example stands for a win"/>
          <p:cNvPicPr preferRelativeResize="0"/>
          <p:nvPr/>
        </p:nvPicPr>
        <p:blipFill>
          <a:blip r:embed="rId6">
            <a:alphaModFix/>
          </a:blip>
          <a:stretch>
            <a:fillRect/>
          </a:stretch>
        </p:blipFill>
        <p:spPr>
          <a:xfrm>
            <a:off x="4572000" y="5343525"/>
            <a:ext cx="4270375" cy="1191057"/>
          </a:xfrm>
          <a:prstGeom prst="rect">
            <a:avLst/>
          </a:prstGeom>
          <a:noFill/>
          <a:ln cap="flat" cmpd="sng" w="9525">
            <a:solidFill>
              <a:schemeClr val="dk2"/>
            </a:solidFill>
            <a:prstDash val="solid"/>
            <a:round/>
            <a:headEnd len="sm" w="sm" type="none"/>
            <a:tailEnd len="sm" w="sm" type="none"/>
          </a:ln>
        </p:spPr>
      </p:pic>
      <p:sp>
        <p:nvSpPr>
          <p:cNvPr id="342" name="Google Shape;342;p60"/>
          <p:cNvSpPr/>
          <p:nvPr/>
        </p:nvSpPr>
        <p:spPr>
          <a:xfrm>
            <a:off x="301625" y="341825"/>
            <a:ext cx="2208600" cy="990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Atkinson Hyperlegible"/>
                <a:ea typeface="Atkinson Hyperlegible"/>
                <a:cs typeface="Atkinson Hyperlegible"/>
                <a:sym typeface="Atkinson Hyperlegible"/>
              </a:rPr>
              <a:t>Removed because presentation was slightly too long</a:t>
            </a:r>
            <a:endParaRPr b="1" sz="18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6" name="Shape 346"/>
        <p:cNvGrpSpPr/>
        <p:nvPr/>
      </p:nvGrpSpPr>
      <p:grpSpPr>
        <a:xfrm>
          <a:off x="0" y="0"/>
          <a:ext cx="0" cy="0"/>
          <a:chOff x="0" y="0"/>
          <a:chExt cx="0" cy="0"/>
        </a:xfrm>
      </p:grpSpPr>
      <p:sp>
        <p:nvSpPr>
          <p:cNvPr id="347" name="Google Shape;347;p61"/>
          <p:cNvSpPr txBox="1"/>
          <p:nvPr>
            <p:ph idx="4294967295" type="body"/>
          </p:nvPr>
        </p:nvSpPr>
        <p:spPr>
          <a:xfrm>
            <a:off x="301625" y="1652250"/>
            <a:ext cx="3898800" cy="47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Allow users to change text size (and not just through browser zoom).</a:t>
            </a:r>
            <a:endParaRPr sz="3000">
              <a:solidFill>
                <a:srgbClr val="434343"/>
              </a:solidFill>
            </a:endParaRPr>
          </a:p>
          <a:p>
            <a:pPr indent="0" lvl="0" marL="0" rtl="0" algn="l">
              <a:lnSpc>
                <a:spcPct val="115000"/>
              </a:lnSpc>
              <a:spcBef>
                <a:spcPts val="800"/>
              </a:spcBef>
              <a:spcAft>
                <a:spcPts val="800"/>
              </a:spcAft>
              <a:buNone/>
            </a:pPr>
            <a:r>
              <a:rPr lang="en-GB" sz="2000">
                <a:solidFill>
                  <a:srgbClr val="434343"/>
                </a:solidFill>
              </a:rPr>
              <a:t>1.4.4 Resize text (AA) </a:t>
            </a:r>
            <a:br>
              <a:rPr lang="en-GB" sz="2000">
                <a:solidFill>
                  <a:srgbClr val="434343"/>
                </a:solidFill>
              </a:rPr>
            </a:br>
            <a:r>
              <a:rPr lang="en-GB" sz="2000">
                <a:solidFill>
                  <a:srgbClr val="434343"/>
                </a:solidFill>
              </a:rPr>
              <a:t>and 1.4.10 Reflow (AA)</a:t>
            </a:r>
            <a:endParaRPr sz="2000">
              <a:solidFill>
                <a:srgbClr val="434343"/>
              </a:solidFill>
            </a:endParaRPr>
          </a:p>
        </p:txBody>
      </p:sp>
      <p:pic>
        <p:nvPicPr>
          <p:cNvPr id="348" name="Google Shape;348;p61" title="Amazon product page with enlarged text shows how a lot of text becomes unreadable or even disappears"/>
          <p:cNvPicPr preferRelativeResize="0"/>
          <p:nvPr/>
        </p:nvPicPr>
        <p:blipFill rotWithShape="1">
          <a:blip r:embed="rId3">
            <a:alphaModFix/>
          </a:blip>
          <a:srcRect b="0" l="0" r="36768" t="0"/>
          <a:stretch/>
        </p:blipFill>
        <p:spPr>
          <a:xfrm>
            <a:off x="4572000" y="1652250"/>
            <a:ext cx="4270377" cy="3813642"/>
          </a:xfrm>
          <a:prstGeom prst="rect">
            <a:avLst/>
          </a:prstGeom>
          <a:noFill/>
          <a:ln cap="flat" cmpd="sng" w="9525">
            <a:solidFill>
              <a:srgbClr val="000000"/>
            </a:solidFill>
            <a:prstDash val="solid"/>
            <a:round/>
            <a:headEnd len="sm" w="sm" type="none"/>
            <a:tailEnd len="sm" w="sm" type="none"/>
          </a:ln>
        </p:spPr>
      </p:pic>
      <p:sp>
        <p:nvSpPr>
          <p:cNvPr id="349" name="Google Shape;349;p61"/>
          <p:cNvSpPr/>
          <p:nvPr/>
        </p:nvSpPr>
        <p:spPr>
          <a:xfrm>
            <a:off x="301625" y="341825"/>
            <a:ext cx="2208600" cy="990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Atkinson Hyperlegible"/>
                <a:ea typeface="Atkinson Hyperlegible"/>
                <a:cs typeface="Atkinson Hyperlegible"/>
                <a:sym typeface="Atkinson Hyperlegible"/>
              </a:rPr>
              <a:t>Removed because presentation was slightly too long</a:t>
            </a:r>
            <a:endParaRPr b="1" sz="18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6" name="Shape 76"/>
        <p:cNvGrpSpPr/>
        <p:nvPr/>
      </p:nvGrpSpPr>
      <p:grpSpPr>
        <a:xfrm>
          <a:off x="0" y="0"/>
          <a:ext cx="0" cy="0"/>
          <a:chOff x="0" y="0"/>
          <a:chExt cx="0" cy="0"/>
        </a:xfrm>
      </p:grpSpPr>
      <p:sp>
        <p:nvSpPr>
          <p:cNvPr id="77" name="Google Shape;77;p17"/>
          <p:cNvSpPr txBox="1"/>
          <p:nvPr/>
        </p:nvSpPr>
        <p:spPr>
          <a:xfrm>
            <a:off x="540000" y="2228400"/>
            <a:ext cx="860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A few stories</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62" title="Autocomplete box showing a few results"/>
          <p:cNvPicPr preferRelativeResize="0"/>
          <p:nvPr/>
        </p:nvPicPr>
        <p:blipFill rotWithShape="1">
          <a:blip r:embed="rId3">
            <a:alphaModFix/>
          </a:blip>
          <a:srcRect b="0" l="2660" r="8045" t="0"/>
          <a:stretch/>
        </p:blipFill>
        <p:spPr>
          <a:xfrm>
            <a:off x="4572000" y="2642850"/>
            <a:ext cx="4270375" cy="2589945"/>
          </a:xfrm>
          <a:prstGeom prst="rect">
            <a:avLst/>
          </a:prstGeom>
          <a:noFill/>
          <a:ln>
            <a:noFill/>
          </a:ln>
        </p:spPr>
      </p:pic>
      <p:sp>
        <p:nvSpPr>
          <p:cNvPr id="355" name="Google Shape;355;p62"/>
          <p:cNvSpPr txBox="1"/>
          <p:nvPr>
            <p:ph idx="4294967295" type="body"/>
          </p:nvPr>
        </p:nvSpPr>
        <p:spPr>
          <a:xfrm>
            <a:off x="301625" y="1652250"/>
            <a:ext cx="3898800" cy="47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Users need to be made aware of new content.</a:t>
            </a:r>
            <a:endParaRPr sz="3000">
              <a:solidFill>
                <a:srgbClr val="434343"/>
              </a:solidFill>
            </a:endParaRPr>
          </a:p>
          <a:p>
            <a:pPr indent="0" lvl="0" marL="0" rtl="0" algn="l">
              <a:lnSpc>
                <a:spcPct val="115000"/>
              </a:lnSpc>
              <a:spcBef>
                <a:spcPts val="800"/>
              </a:spcBef>
              <a:spcAft>
                <a:spcPts val="800"/>
              </a:spcAft>
              <a:buNone/>
            </a:pPr>
            <a:r>
              <a:rPr lang="en-GB" sz="2000">
                <a:solidFill>
                  <a:srgbClr val="434343"/>
                </a:solidFill>
              </a:rPr>
              <a:t>Mainly 3.2.2 On Input (A) but generally “...user interface … must be present[ed] to users in ways they can perceive”</a:t>
            </a:r>
            <a:endParaRPr sz="2000">
              <a:solidFill>
                <a:srgbClr val="434343"/>
              </a:solidFill>
            </a:endParaRPr>
          </a:p>
        </p:txBody>
      </p:sp>
      <p:grpSp>
        <p:nvGrpSpPr>
          <p:cNvPr id="356" name="Google Shape;356;p62"/>
          <p:cNvGrpSpPr/>
          <p:nvPr/>
        </p:nvGrpSpPr>
        <p:grpSpPr>
          <a:xfrm>
            <a:off x="4572000" y="1540175"/>
            <a:ext cx="4270375" cy="815726"/>
            <a:chOff x="4572000" y="4027875"/>
            <a:chExt cx="4270375" cy="815726"/>
          </a:xfrm>
        </p:grpSpPr>
        <p:pic>
          <p:nvPicPr>
            <p:cNvPr id="357" name="Google Shape;357;p62" title="Autocomplete box showing no results"/>
            <p:cNvPicPr preferRelativeResize="0"/>
            <p:nvPr/>
          </p:nvPicPr>
          <p:blipFill rotWithShape="1">
            <a:blip r:embed="rId3">
              <a:alphaModFix/>
            </a:blip>
            <a:srcRect b="68503" l="2660" r="8045" t="0"/>
            <a:stretch/>
          </p:blipFill>
          <p:spPr>
            <a:xfrm>
              <a:off x="4572000" y="4027875"/>
              <a:ext cx="4270375" cy="815726"/>
            </a:xfrm>
            <a:prstGeom prst="rect">
              <a:avLst/>
            </a:prstGeom>
            <a:noFill/>
            <a:ln>
              <a:noFill/>
            </a:ln>
          </p:spPr>
        </p:pic>
        <p:sp>
          <p:nvSpPr>
            <p:cNvPr id="358" name="Google Shape;358;p62"/>
            <p:cNvSpPr/>
            <p:nvPr/>
          </p:nvSpPr>
          <p:spPr>
            <a:xfrm>
              <a:off x="4671400" y="4535650"/>
              <a:ext cx="302400" cy="240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62"/>
          <p:cNvSpPr/>
          <p:nvPr/>
        </p:nvSpPr>
        <p:spPr>
          <a:xfrm>
            <a:off x="5916700" y="4560900"/>
            <a:ext cx="2313000" cy="952500"/>
          </a:xfrm>
          <a:prstGeom prst="wedgeRoundRectCallout">
            <a:avLst>
              <a:gd fmla="val -37985" name="adj1"/>
              <a:gd fmla="val 75399" name="adj2"/>
              <a:gd fmla="val 0" name="adj3"/>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000">
                <a:solidFill>
                  <a:schemeClr val="lt1"/>
                </a:solidFill>
                <a:latin typeface="Atkinson Hyperlegible"/>
                <a:ea typeface="Atkinson Hyperlegible"/>
                <a:cs typeface="Atkinson Hyperlegible"/>
                <a:sym typeface="Atkinson Hyperlegible"/>
              </a:rPr>
              <a:t>“uni … 4 results are available”</a:t>
            </a:r>
            <a:endParaRPr b="1" sz="20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3" name="Shape 363"/>
        <p:cNvGrpSpPr/>
        <p:nvPr/>
      </p:nvGrpSpPr>
      <p:grpSpPr>
        <a:xfrm>
          <a:off x="0" y="0"/>
          <a:ext cx="0" cy="0"/>
          <a:chOff x="0" y="0"/>
          <a:chExt cx="0" cy="0"/>
        </a:xfrm>
      </p:grpSpPr>
      <p:pic>
        <p:nvPicPr>
          <p:cNvPr id="364" name="Google Shape;364;p63" title="Example of a GOV.UK page with a video on it"/>
          <p:cNvPicPr preferRelativeResize="0"/>
          <p:nvPr/>
        </p:nvPicPr>
        <p:blipFill rotWithShape="1">
          <a:blip r:embed="rId3">
            <a:alphaModFix/>
          </a:blip>
          <a:srcRect b="55171" l="0" r="0" t="0"/>
          <a:stretch/>
        </p:blipFill>
        <p:spPr>
          <a:xfrm>
            <a:off x="4572000" y="259150"/>
            <a:ext cx="4270374" cy="5693000"/>
          </a:xfrm>
          <a:prstGeom prst="rect">
            <a:avLst/>
          </a:prstGeom>
          <a:noFill/>
          <a:ln cap="flat" cmpd="sng" w="9525">
            <a:solidFill>
              <a:srgbClr val="000000"/>
            </a:solidFill>
            <a:prstDash val="solid"/>
            <a:round/>
            <a:headEnd len="sm" w="sm" type="none"/>
            <a:tailEnd len="sm" w="sm" type="none"/>
          </a:ln>
        </p:spPr>
      </p:pic>
      <p:sp>
        <p:nvSpPr>
          <p:cNvPr id="365" name="Google Shape;365;p63"/>
          <p:cNvSpPr txBox="1"/>
          <p:nvPr>
            <p:ph idx="4294967295" type="body"/>
          </p:nvPr>
        </p:nvSpPr>
        <p:spPr>
          <a:xfrm>
            <a:off x="301625" y="1652250"/>
            <a:ext cx="3898800" cy="47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Videos need captions and transcripts.</a:t>
            </a:r>
            <a:endParaRPr sz="3000">
              <a:solidFill>
                <a:srgbClr val="434343"/>
              </a:solidFill>
            </a:endParaRPr>
          </a:p>
          <a:p>
            <a:pPr indent="0" lvl="0" marL="0" rtl="0" algn="l">
              <a:lnSpc>
                <a:spcPct val="115000"/>
              </a:lnSpc>
              <a:spcBef>
                <a:spcPts val="800"/>
              </a:spcBef>
              <a:spcAft>
                <a:spcPts val="800"/>
              </a:spcAft>
              <a:buNone/>
            </a:pPr>
            <a:r>
              <a:rPr lang="en-GB" sz="2000">
                <a:solidFill>
                  <a:srgbClr val="434343"/>
                </a:solidFill>
              </a:rPr>
              <a:t>1.2.2 Captions (prerecorded) (A)</a:t>
            </a:r>
            <a:endParaRPr sz="2000">
              <a:solidFill>
                <a:srgbClr val="434343"/>
              </a:solidFill>
            </a:endParaRPr>
          </a:p>
        </p:txBody>
      </p:sp>
      <p:sp>
        <p:nvSpPr>
          <p:cNvPr id="366" name="Google Shape;366;p63"/>
          <p:cNvSpPr/>
          <p:nvPr/>
        </p:nvSpPr>
        <p:spPr>
          <a:xfrm>
            <a:off x="301625" y="341825"/>
            <a:ext cx="2208600" cy="990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Atkinson Hyperlegible"/>
                <a:ea typeface="Atkinson Hyperlegible"/>
                <a:cs typeface="Atkinson Hyperlegible"/>
                <a:sym typeface="Atkinson Hyperlegible"/>
              </a:rPr>
              <a:t>Removed because presentation was slightly too long</a:t>
            </a:r>
            <a:endParaRPr b="1" sz="18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4"/>
          <p:cNvSpPr txBox="1"/>
          <p:nvPr>
            <p:ph idx="4294967295" type="body"/>
          </p:nvPr>
        </p:nvSpPr>
        <p:spPr>
          <a:xfrm>
            <a:off x="301625" y="3575250"/>
            <a:ext cx="5432400" cy="195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Make content and controls operable by all users</a:t>
            </a:r>
            <a:endParaRPr sz="3000">
              <a:solidFill>
                <a:srgbClr val="434343"/>
              </a:solidFill>
            </a:endParaRPr>
          </a:p>
          <a:p>
            <a:pPr indent="0" lvl="0" marL="0" rtl="0" algn="l">
              <a:lnSpc>
                <a:spcPct val="115000"/>
              </a:lnSpc>
              <a:spcBef>
                <a:spcPts val="800"/>
              </a:spcBef>
              <a:spcAft>
                <a:spcPts val="0"/>
              </a:spcAft>
              <a:buNone/>
            </a:pPr>
            <a:r>
              <a:t/>
            </a:r>
            <a:endParaRPr sz="3000">
              <a:solidFill>
                <a:srgbClr val="434343"/>
              </a:solidFill>
            </a:endParaRPr>
          </a:p>
          <a:p>
            <a:pPr indent="0" lvl="0" marL="0" rtl="0" algn="l">
              <a:lnSpc>
                <a:spcPct val="115000"/>
              </a:lnSpc>
              <a:spcBef>
                <a:spcPts val="800"/>
              </a:spcBef>
              <a:spcAft>
                <a:spcPts val="0"/>
              </a:spcAft>
              <a:buNone/>
            </a:pPr>
            <a:r>
              <a:t/>
            </a:r>
            <a:endParaRPr sz="3000"/>
          </a:p>
          <a:p>
            <a:pPr indent="0" lvl="0" marL="0" rtl="0" algn="l">
              <a:lnSpc>
                <a:spcPct val="115000"/>
              </a:lnSpc>
              <a:spcBef>
                <a:spcPts val="1600"/>
              </a:spcBef>
              <a:spcAft>
                <a:spcPts val="0"/>
              </a:spcAft>
              <a:buSzPts val="1800"/>
              <a:buNone/>
            </a:pPr>
            <a:r>
              <a:t/>
            </a:r>
            <a:endParaRPr sz="3000"/>
          </a:p>
          <a:p>
            <a:pPr indent="0" lvl="0" marL="0" rtl="0" algn="l">
              <a:lnSpc>
                <a:spcPct val="115000"/>
              </a:lnSpc>
              <a:spcBef>
                <a:spcPts val="1600"/>
              </a:spcBef>
              <a:spcAft>
                <a:spcPts val="1600"/>
              </a:spcAft>
              <a:buSzPts val="1800"/>
              <a:buNone/>
            </a:pPr>
            <a:r>
              <a:t/>
            </a:r>
            <a:endParaRPr sz="3000"/>
          </a:p>
        </p:txBody>
      </p:sp>
      <p:sp>
        <p:nvSpPr>
          <p:cNvPr id="372" name="Google Shape;372;p64"/>
          <p:cNvSpPr txBox="1"/>
          <p:nvPr/>
        </p:nvSpPr>
        <p:spPr>
          <a:xfrm>
            <a:off x="301625" y="2228400"/>
            <a:ext cx="8540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chemeClr val="dk2"/>
                </a:solidFill>
                <a:latin typeface="Atkinson Hyperlegible"/>
                <a:ea typeface="Atkinson Hyperlegible"/>
                <a:cs typeface="Atkinson Hyperlegible"/>
                <a:sym typeface="Atkinson Hyperlegible"/>
              </a:rPr>
              <a:t>Operable</a:t>
            </a:r>
            <a:endParaRPr b="1" sz="7200">
              <a:solidFill>
                <a:schemeClr val="dk2"/>
              </a:solidFill>
              <a:latin typeface="Atkinson Hyperlegible"/>
              <a:ea typeface="Atkinson Hyperlegible"/>
              <a:cs typeface="Atkinson Hyperlegible"/>
              <a:sym typeface="Atkinson Hyperlegibl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grpSp>
        <p:nvGrpSpPr>
          <p:cNvPr id="377" name="Google Shape;377;p65"/>
          <p:cNvGrpSpPr/>
          <p:nvPr/>
        </p:nvGrpSpPr>
        <p:grpSpPr>
          <a:xfrm>
            <a:off x="4572000" y="1652247"/>
            <a:ext cx="4270375" cy="3569653"/>
            <a:chOff x="4572000" y="1652247"/>
            <a:chExt cx="4270375" cy="3569653"/>
          </a:xfrm>
        </p:grpSpPr>
        <p:pic>
          <p:nvPicPr>
            <p:cNvPr id="378" name="Google Shape;378;p65" title="Screenshot of a tooltip that only shows when hovering with a mouse"/>
            <p:cNvPicPr preferRelativeResize="0"/>
            <p:nvPr/>
          </p:nvPicPr>
          <p:blipFill rotWithShape="1">
            <a:blip r:embed="rId3">
              <a:alphaModFix/>
            </a:blip>
            <a:srcRect b="8928" l="9908" r="23505" t="16854"/>
            <a:stretch/>
          </p:blipFill>
          <p:spPr>
            <a:xfrm>
              <a:off x="4572000" y="1652247"/>
              <a:ext cx="4270375" cy="3569653"/>
            </a:xfrm>
            <a:prstGeom prst="rect">
              <a:avLst/>
            </a:prstGeom>
            <a:noFill/>
            <a:ln cap="flat" cmpd="sng" w="9525">
              <a:solidFill>
                <a:srgbClr val="000000"/>
              </a:solidFill>
              <a:prstDash val="solid"/>
              <a:round/>
              <a:headEnd len="sm" w="sm" type="none"/>
              <a:tailEnd len="sm" w="sm" type="none"/>
            </a:ln>
          </p:spPr>
        </p:pic>
        <p:sp>
          <p:nvSpPr>
            <p:cNvPr id="379" name="Google Shape;379;p65"/>
            <p:cNvSpPr/>
            <p:nvPr/>
          </p:nvSpPr>
          <p:spPr>
            <a:xfrm>
              <a:off x="4811125" y="2398975"/>
              <a:ext cx="1556700" cy="223800"/>
            </a:xfrm>
            <a:prstGeom prst="rect">
              <a:avLst/>
            </a:prstGeom>
            <a:solidFill>
              <a:schemeClr val="lt1"/>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5"/>
            <p:cNvSpPr/>
            <p:nvPr/>
          </p:nvSpPr>
          <p:spPr>
            <a:xfrm>
              <a:off x="4811125" y="3002225"/>
              <a:ext cx="1556700" cy="223800"/>
            </a:xfrm>
            <a:prstGeom prst="rect">
              <a:avLst/>
            </a:prstGeom>
            <a:solidFill>
              <a:schemeClr val="lt1"/>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5"/>
            <p:cNvSpPr/>
            <p:nvPr/>
          </p:nvSpPr>
          <p:spPr>
            <a:xfrm>
              <a:off x="4811125" y="3862125"/>
              <a:ext cx="1556700" cy="223800"/>
            </a:xfrm>
            <a:prstGeom prst="rect">
              <a:avLst/>
            </a:prstGeom>
            <a:solidFill>
              <a:schemeClr val="lt1"/>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5"/>
            <p:cNvSpPr/>
            <p:nvPr/>
          </p:nvSpPr>
          <p:spPr>
            <a:xfrm>
              <a:off x="6401250" y="3890175"/>
              <a:ext cx="1036500" cy="16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700" u="sng">
                  <a:solidFill>
                    <a:srgbClr val="1155CC"/>
                  </a:solidFill>
                  <a:latin typeface="Proxima Nova"/>
                  <a:ea typeface="Proxima Nova"/>
                  <a:cs typeface="Proxima Nova"/>
                  <a:sym typeface="Proxima Nova"/>
                </a:rPr>
                <a:t>Where to find this</a:t>
              </a:r>
              <a:endParaRPr sz="700" u="sng">
                <a:solidFill>
                  <a:srgbClr val="1155CC"/>
                </a:solidFill>
                <a:latin typeface="Proxima Nova"/>
                <a:ea typeface="Proxima Nova"/>
                <a:cs typeface="Proxima Nova"/>
                <a:sym typeface="Proxima Nova"/>
              </a:endParaRPr>
            </a:p>
          </p:txBody>
        </p:sp>
        <p:pic>
          <p:nvPicPr>
            <p:cNvPr id="383" name="Google Shape;383;p65"/>
            <p:cNvPicPr preferRelativeResize="0"/>
            <p:nvPr/>
          </p:nvPicPr>
          <p:blipFill>
            <a:blip r:embed="rId4">
              <a:alphaModFix/>
            </a:blip>
            <a:stretch>
              <a:fillRect/>
            </a:stretch>
          </p:blipFill>
          <p:spPr>
            <a:xfrm>
              <a:off x="7217500" y="3941150"/>
              <a:ext cx="94850" cy="144775"/>
            </a:xfrm>
            <a:prstGeom prst="rect">
              <a:avLst/>
            </a:prstGeom>
            <a:noFill/>
            <a:ln>
              <a:noFill/>
            </a:ln>
          </p:spPr>
        </p:pic>
      </p:grpSp>
      <p:sp>
        <p:nvSpPr>
          <p:cNvPr id="384" name="Google Shape;384;p65"/>
          <p:cNvSpPr txBox="1"/>
          <p:nvPr>
            <p:ph idx="4294967295" type="body"/>
          </p:nvPr>
        </p:nvSpPr>
        <p:spPr>
          <a:xfrm>
            <a:off x="301625" y="1652250"/>
            <a:ext cx="3898800" cy="47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2500">
                <a:solidFill>
                  <a:srgbClr val="434343"/>
                </a:solidFill>
              </a:rPr>
              <a:t>Make all functionality available from a keyboard.</a:t>
            </a:r>
            <a:endParaRPr sz="2500">
              <a:solidFill>
                <a:srgbClr val="434343"/>
              </a:solidFill>
            </a:endParaRPr>
          </a:p>
          <a:p>
            <a:pPr indent="0" lvl="0" marL="0" rtl="0" algn="l">
              <a:lnSpc>
                <a:spcPct val="115000"/>
              </a:lnSpc>
              <a:spcBef>
                <a:spcPts val="800"/>
              </a:spcBef>
              <a:spcAft>
                <a:spcPts val="0"/>
              </a:spcAft>
              <a:buNone/>
            </a:pPr>
            <a:r>
              <a:rPr lang="en-GB" sz="2000">
                <a:solidFill>
                  <a:srgbClr val="434343"/>
                </a:solidFill>
              </a:rPr>
              <a:t>2.1.1 Keyboard (A)</a:t>
            </a:r>
            <a:endParaRPr sz="2000">
              <a:solidFill>
                <a:srgbClr val="434343"/>
              </a:solidFill>
            </a:endParaRPr>
          </a:p>
          <a:p>
            <a:pPr indent="0" lvl="0" marL="0" rtl="0" algn="l">
              <a:lnSpc>
                <a:spcPct val="115000"/>
              </a:lnSpc>
              <a:spcBef>
                <a:spcPts val="800"/>
              </a:spcBef>
              <a:spcAft>
                <a:spcPts val="800"/>
              </a:spcAft>
              <a:buNone/>
            </a:pPr>
            <a:r>
              <a:t/>
            </a:r>
            <a:endParaRPr sz="2500">
              <a:solidFill>
                <a:srgbClr val="434343"/>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grpSp>
        <p:nvGrpSpPr>
          <p:cNvPr id="389" name="Google Shape;389;p66"/>
          <p:cNvGrpSpPr/>
          <p:nvPr/>
        </p:nvGrpSpPr>
        <p:grpSpPr>
          <a:xfrm>
            <a:off x="4572000" y="1652257"/>
            <a:ext cx="4270375" cy="3748093"/>
            <a:chOff x="4572000" y="1652257"/>
            <a:chExt cx="4270375" cy="3748093"/>
          </a:xfrm>
        </p:grpSpPr>
        <p:pic>
          <p:nvPicPr>
            <p:cNvPr id="390" name="Google Shape;390;p66" title="Example of small hit areas: Google search results pagination"/>
            <p:cNvPicPr preferRelativeResize="0"/>
            <p:nvPr/>
          </p:nvPicPr>
          <p:blipFill rotWithShape="1">
            <a:blip r:embed="rId3">
              <a:alphaModFix/>
            </a:blip>
            <a:srcRect b="0" l="11801" r="13555" t="0"/>
            <a:stretch/>
          </p:blipFill>
          <p:spPr>
            <a:xfrm>
              <a:off x="4572000" y="1652257"/>
              <a:ext cx="4270375" cy="1907093"/>
            </a:xfrm>
            <a:prstGeom prst="rect">
              <a:avLst/>
            </a:prstGeom>
            <a:noFill/>
            <a:ln>
              <a:noFill/>
            </a:ln>
          </p:spPr>
        </p:pic>
        <p:pic>
          <p:nvPicPr>
            <p:cNvPr id="391" name="Google Shape;391;p66" title="Cursor arrow pointing at search results image"/>
            <p:cNvPicPr preferRelativeResize="0"/>
            <p:nvPr/>
          </p:nvPicPr>
          <p:blipFill>
            <a:blip r:embed="rId4">
              <a:alphaModFix/>
            </a:blip>
            <a:stretch>
              <a:fillRect/>
            </a:stretch>
          </p:blipFill>
          <p:spPr>
            <a:xfrm>
              <a:off x="5391100" y="3017675"/>
              <a:ext cx="408975" cy="624225"/>
            </a:xfrm>
            <a:prstGeom prst="rect">
              <a:avLst/>
            </a:prstGeom>
            <a:noFill/>
            <a:ln>
              <a:noFill/>
            </a:ln>
          </p:spPr>
        </p:pic>
        <p:pic>
          <p:nvPicPr>
            <p:cNvPr id="392" name="Google Shape;392;p66" title="Finger pointing at search results image"/>
            <p:cNvPicPr preferRelativeResize="0"/>
            <p:nvPr/>
          </p:nvPicPr>
          <p:blipFill>
            <a:blip r:embed="rId5">
              <a:alphaModFix/>
            </a:blip>
            <a:stretch>
              <a:fillRect/>
            </a:stretch>
          </p:blipFill>
          <p:spPr>
            <a:xfrm rot="-621112">
              <a:off x="6208925" y="2924250"/>
              <a:ext cx="1177576" cy="2263576"/>
            </a:xfrm>
            <a:prstGeom prst="rect">
              <a:avLst/>
            </a:prstGeom>
            <a:noFill/>
            <a:ln>
              <a:noFill/>
            </a:ln>
            <a:effectLst>
              <a:outerShdw blurRad="57150" rotWithShape="0" algn="bl" dir="780000" dist="171450">
                <a:srgbClr val="000000">
                  <a:alpha val="34000"/>
                </a:srgbClr>
              </a:outerShdw>
            </a:effectLst>
          </p:spPr>
        </p:pic>
        <p:sp>
          <p:nvSpPr>
            <p:cNvPr id="393" name="Google Shape;393;p66"/>
            <p:cNvSpPr/>
            <p:nvPr/>
          </p:nvSpPr>
          <p:spPr>
            <a:xfrm>
              <a:off x="6064275" y="4776050"/>
              <a:ext cx="1789200" cy="624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4" name="Google Shape;394;p66"/>
          <p:cNvSpPr txBox="1"/>
          <p:nvPr>
            <p:ph idx="4294967295" type="body"/>
          </p:nvPr>
        </p:nvSpPr>
        <p:spPr>
          <a:xfrm>
            <a:off x="301625" y="1652250"/>
            <a:ext cx="3898800" cy="47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2500">
                <a:solidFill>
                  <a:srgbClr val="434343"/>
                </a:solidFill>
              </a:rPr>
              <a:t>‘Target’ sizes - where you touch or click - should be large enough for users to easily activate them, even if the user is accessing content on a small touch screen device, or has limited dexterity.</a:t>
            </a:r>
            <a:endParaRPr sz="2500">
              <a:solidFill>
                <a:srgbClr val="434343"/>
              </a:solidFill>
            </a:endParaRPr>
          </a:p>
          <a:p>
            <a:pPr indent="0" lvl="0" marL="0" rtl="0" algn="l">
              <a:lnSpc>
                <a:spcPct val="115000"/>
              </a:lnSpc>
              <a:spcBef>
                <a:spcPts val="800"/>
              </a:spcBef>
              <a:spcAft>
                <a:spcPts val="0"/>
              </a:spcAft>
              <a:buNone/>
            </a:pPr>
            <a:r>
              <a:rPr lang="en-GB" sz="2000">
                <a:solidFill>
                  <a:srgbClr val="434343"/>
                </a:solidFill>
              </a:rPr>
              <a:t>2.5.5: Target Size (AAA)</a:t>
            </a:r>
            <a:endParaRPr sz="2000">
              <a:solidFill>
                <a:srgbClr val="434343"/>
              </a:solidFill>
            </a:endParaRPr>
          </a:p>
          <a:p>
            <a:pPr indent="0" lvl="0" marL="0" rtl="0" algn="l">
              <a:lnSpc>
                <a:spcPct val="115000"/>
              </a:lnSpc>
              <a:spcBef>
                <a:spcPts val="800"/>
              </a:spcBef>
              <a:spcAft>
                <a:spcPts val="800"/>
              </a:spcAft>
              <a:buNone/>
            </a:pPr>
            <a:r>
              <a:t/>
            </a:r>
            <a:endParaRPr sz="2500">
              <a:solidFill>
                <a:srgbClr val="434343"/>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7"/>
          <p:cNvSpPr txBox="1"/>
          <p:nvPr>
            <p:ph idx="4294967295" type="body"/>
          </p:nvPr>
        </p:nvSpPr>
        <p:spPr>
          <a:xfrm>
            <a:off x="301625" y="3575250"/>
            <a:ext cx="5901900" cy="195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Make content and user interfaces understandable to all users</a:t>
            </a:r>
            <a:endParaRPr sz="3000">
              <a:solidFill>
                <a:srgbClr val="434343"/>
              </a:solidFill>
            </a:endParaRPr>
          </a:p>
          <a:p>
            <a:pPr indent="0" lvl="0" marL="0" rtl="0" algn="l">
              <a:lnSpc>
                <a:spcPct val="115000"/>
              </a:lnSpc>
              <a:spcBef>
                <a:spcPts val="800"/>
              </a:spcBef>
              <a:spcAft>
                <a:spcPts val="0"/>
              </a:spcAft>
              <a:buNone/>
            </a:pPr>
            <a:r>
              <a:t/>
            </a:r>
            <a:endParaRPr sz="3000">
              <a:solidFill>
                <a:srgbClr val="434343"/>
              </a:solidFill>
            </a:endParaRPr>
          </a:p>
          <a:p>
            <a:pPr indent="0" lvl="0" marL="0" rtl="0" algn="l">
              <a:lnSpc>
                <a:spcPct val="115000"/>
              </a:lnSpc>
              <a:spcBef>
                <a:spcPts val="800"/>
              </a:spcBef>
              <a:spcAft>
                <a:spcPts val="0"/>
              </a:spcAft>
              <a:buNone/>
            </a:pPr>
            <a:r>
              <a:t/>
            </a:r>
            <a:endParaRPr sz="3000"/>
          </a:p>
          <a:p>
            <a:pPr indent="0" lvl="0" marL="0" rtl="0" algn="l">
              <a:lnSpc>
                <a:spcPct val="115000"/>
              </a:lnSpc>
              <a:spcBef>
                <a:spcPts val="1600"/>
              </a:spcBef>
              <a:spcAft>
                <a:spcPts val="0"/>
              </a:spcAft>
              <a:buSzPts val="1800"/>
              <a:buNone/>
            </a:pPr>
            <a:r>
              <a:t/>
            </a:r>
            <a:endParaRPr sz="3000"/>
          </a:p>
          <a:p>
            <a:pPr indent="0" lvl="0" marL="0" rtl="0" algn="l">
              <a:lnSpc>
                <a:spcPct val="115000"/>
              </a:lnSpc>
              <a:spcBef>
                <a:spcPts val="1600"/>
              </a:spcBef>
              <a:spcAft>
                <a:spcPts val="1600"/>
              </a:spcAft>
              <a:buSzPts val="1800"/>
              <a:buNone/>
            </a:pPr>
            <a:r>
              <a:t/>
            </a:r>
            <a:endParaRPr sz="3000"/>
          </a:p>
        </p:txBody>
      </p:sp>
      <p:sp>
        <p:nvSpPr>
          <p:cNvPr id="400" name="Google Shape;400;p67"/>
          <p:cNvSpPr txBox="1"/>
          <p:nvPr/>
        </p:nvSpPr>
        <p:spPr>
          <a:xfrm>
            <a:off x="301625" y="2228400"/>
            <a:ext cx="8540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chemeClr val="dk2"/>
                </a:solidFill>
                <a:latin typeface="Atkinson Hyperlegible"/>
                <a:ea typeface="Atkinson Hyperlegible"/>
                <a:cs typeface="Atkinson Hyperlegible"/>
                <a:sym typeface="Atkinson Hyperlegible"/>
              </a:rPr>
              <a:t>Understandable</a:t>
            </a:r>
            <a:endParaRPr b="1" sz="7200">
              <a:solidFill>
                <a:schemeClr val="dk2"/>
              </a:solidFill>
              <a:latin typeface="Atkinson Hyperlegible"/>
              <a:ea typeface="Atkinson Hyperlegible"/>
              <a:cs typeface="Atkinson Hyperlegible"/>
              <a:sym typeface="Atkinson Hyperlegibl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4" name="Shape 404"/>
        <p:cNvGrpSpPr/>
        <p:nvPr/>
      </p:nvGrpSpPr>
      <p:grpSpPr>
        <a:xfrm>
          <a:off x="0" y="0"/>
          <a:ext cx="0" cy="0"/>
          <a:chOff x="0" y="0"/>
          <a:chExt cx="0" cy="0"/>
        </a:xfrm>
      </p:grpSpPr>
      <p:sp>
        <p:nvSpPr>
          <p:cNvPr id="405" name="Google Shape;405;p68"/>
          <p:cNvSpPr/>
          <p:nvPr/>
        </p:nvSpPr>
        <p:spPr>
          <a:xfrm>
            <a:off x="4572000" y="792550"/>
            <a:ext cx="4260600" cy="3469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234000" spcFirstLastPara="1" rIns="234000" wrap="square" tIns="91425">
            <a:noAutofit/>
          </a:bodyPr>
          <a:lstStyle/>
          <a:p>
            <a:pPr indent="0" lvl="0" marL="0" rtl="0" algn="l">
              <a:lnSpc>
                <a:spcPct val="115000"/>
              </a:lnSpc>
              <a:spcBef>
                <a:spcPts val="0"/>
              </a:spcBef>
              <a:spcAft>
                <a:spcPts val="0"/>
              </a:spcAft>
              <a:buNone/>
            </a:pPr>
            <a:r>
              <a:rPr b="1" lang="en-GB" sz="2400">
                <a:solidFill>
                  <a:schemeClr val="dk1"/>
                </a:solidFill>
                <a:latin typeface="Proxima Nova"/>
                <a:ea typeface="Proxima Nova"/>
                <a:cs typeface="Proxima Nova"/>
                <a:sym typeface="Proxima Nova"/>
              </a:rPr>
              <a:t>If there are any points on which you require explanation or further particulars we shall be glad to furnish such additional details as may be required by telephone.</a:t>
            </a:r>
            <a:endParaRPr b="1" sz="2400">
              <a:latin typeface="Proxima Nova"/>
              <a:ea typeface="Proxima Nova"/>
              <a:cs typeface="Proxima Nova"/>
              <a:sym typeface="Proxima Nova"/>
            </a:endParaRPr>
          </a:p>
        </p:txBody>
      </p:sp>
      <p:sp>
        <p:nvSpPr>
          <p:cNvPr id="406" name="Google Shape;406;p68"/>
          <p:cNvSpPr/>
          <p:nvPr/>
        </p:nvSpPr>
        <p:spPr>
          <a:xfrm>
            <a:off x="4572000" y="4588625"/>
            <a:ext cx="4260600" cy="113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234000" spcFirstLastPara="1" rIns="234000" wrap="square" tIns="91425">
            <a:noAutofit/>
          </a:bodyPr>
          <a:lstStyle/>
          <a:p>
            <a:pPr indent="0" lvl="0" marL="0" rtl="0" algn="l">
              <a:lnSpc>
                <a:spcPct val="115000"/>
              </a:lnSpc>
              <a:spcBef>
                <a:spcPts val="0"/>
              </a:spcBef>
              <a:spcAft>
                <a:spcPts val="0"/>
              </a:spcAft>
              <a:buNone/>
            </a:pPr>
            <a:r>
              <a:rPr lang="en-GB" sz="2400">
                <a:solidFill>
                  <a:schemeClr val="dk1"/>
                </a:solidFill>
                <a:latin typeface="Proxima Nova"/>
                <a:ea typeface="Proxima Nova"/>
                <a:cs typeface="Proxima Nova"/>
                <a:sym typeface="Proxima Nova"/>
              </a:rPr>
              <a:t>If you have any questions, please phone.</a:t>
            </a:r>
            <a:endParaRPr sz="2400">
              <a:latin typeface="Proxima Nova"/>
              <a:ea typeface="Proxima Nova"/>
              <a:cs typeface="Proxima Nova"/>
              <a:sym typeface="Proxima Nova"/>
            </a:endParaRPr>
          </a:p>
        </p:txBody>
      </p:sp>
      <p:sp>
        <p:nvSpPr>
          <p:cNvPr id="407" name="Google Shape;407;p68"/>
          <p:cNvSpPr txBox="1"/>
          <p:nvPr>
            <p:ph idx="4294967295" type="body"/>
          </p:nvPr>
        </p:nvSpPr>
        <p:spPr>
          <a:xfrm>
            <a:off x="301625" y="1652250"/>
            <a:ext cx="3898800" cy="47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2500">
                <a:solidFill>
                  <a:srgbClr val="434343"/>
                </a:solidFill>
              </a:rPr>
              <a:t>Write in clear language (Plain English).</a:t>
            </a:r>
            <a:endParaRPr sz="2500">
              <a:solidFill>
                <a:srgbClr val="434343"/>
              </a:solidFill>
            </a:endParaRPr>
          </a:p>
          <a:p>
            <a:pPr indent="0" lvl="0" marL="0" rtl="0" algn="l">
              <a:lnSpc>
                <a:spcPct val="115000"/>
              </a:lnSpc>
              <a:spcBef>
                <a:spcPts val="800"/>
              </a:spcBef>
              <a:spcAft>
                <a:spcPts val="0"/>
              </a:spcAft>
              <a:buNone/>
            </a:pPr>
            <a:r>
              <a:rPr lang="en-GB" sz="2500">
                <a:solidFill>
                  <a:srgbClr val="434343"/>
                </a:solidFill>
              </a:rPr>
              <a:t>Organise information into manageable chunks - using headings and bullet points.</a:t>
            </a:r>
            <a:endParaRPr sz="2500">
              <a:solidFill>
                <a:srgbClr val="434343"/>
              </a:solidFill>
            </a:endParaRPr>
          </a:p>
          <a:p>
            <a:pPr indent="0" lvl="0" marL="0" rtl="0" algn="l">
              <a:lnSpc>
                <a:spcPct val="115000"/>
              </a:lnSpc>
              <a:spcBef>
                <a:spcPts val="800"/>
              </a:spcBef>
              <a:spcAft>
                <a:spcPts val="800"/>
              </a:spcAft>
              <a:buNone/>
            </a:pPr>
            <a:r>
              <a:rPr lang="en-GB" sz="2500">
                <a:solidFill>
                  <a:srgbClr val="434343"/>
                </a:solidFill>
              </a:rPr>
              <a:t>Only include content that meets a user need.</a:t>
            </a:r>
            <a:endParaRPr sz="2500">
              <a:solidFill>
                <a:srgbClr val="434343"/>
              </a:solidFill>
            </a:endParaRPr>
          </a:p>
        </p:txBody>
      </p:sp>
      <p:sp>
        <p:nvSpPr>
          <p:cNvPr id="408" name="Google Shape;408;p68"/>
          <p:cNvSpPr/>
          <p:nvPr/>
        </p:nvSpPr>
        <p:spPr>
          <a:xfrm>
            <a:off x="301625" y="341825"/>
            <a:ext cx="2208600" cy="990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Atkinson Hyperlegible"/>
                <a:ea typeface="Atkinson Hyperlegible"/>
                <a:cs typeface="Atkinson Hyperlegible"/>
                <a:sym typeface="Atkinson Hyperlegible"/>
              </a:rPr>
              <a:t>Removed because presentation was slightly too long</a:t>
            </a:r>
            <a:endParaRPr b="1" sz="18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9"/>
          <p:cNvSpPr txBox="1"/>
          <p:nvPr>
            <p:ph idx="4294967295" type="body"/>
          </p:nvPr>
        </p:nvSpPr>
        <p:spPr>
          <a:xfrm>
            <a:off x="301625" y="788900"/>
            <a:ext cx="3898800" cy="56214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100"/>
              <a:buFont typeface="Arial"/>
              <a:buNone/>
            </a:pPr>
            <a:r>
              <a:rPr lang="en-GB" sz="2500">
                <a:solidFill>
                  <a:srgbClr val="434343"/>
                </a:solidFill>
              </a:rPr>
              <a:t>When data must be entered in a specific format or in a particular way, clear instructions must be associated with the form field.</a:t>
            </a:r>
            <a:endParaRPr sz="2500">
              <a:solidFill>
                <a:srgbClr val="434343"/>
              </a:solidFill>
            </a:endParaRPr>
          </a:p>
          <a:p>
            <a:pPr indent="0" lvl="0" marL="0" rtl="0" algn="l">
              <a:spcBef>
                <a:spcPts val="800"/>
              </a:spcBef>
              <a:spcAft>
                <a:spcPts val="0"/>
              </a:spcAft>
              <a:buClr>
                <a:schemeClr val="dk1"/>
              </a:buClr>
              <a:buSzPts val="1100"/>
              <a:buFont typeface="Arial"/>
              <a:buNone/>
            </a:pPr>
            <a:r>
              <a:rPr lang="en-GB" sz="2000">
                <a:solidFill>
                  <a:srgbClr val="434343"/>
                </a:solidFill>
              </a:rPr>
              <a:t>3.3.2 Labels or instructions (A)</a:t>
            </a:r>
            <a:endParaRPr sz="2000">
              <a:solidFill>
                <a:srgbClr val="434343"/>
              </a:solidFill>
            </a:endParaRPr>
          </a:p>
          <a:p>
            <a:pPr indent="0" lvl="0" marL="0" rtl="0" algn="l">
              <a:lnSpc>
                <a:spcPct val="115000"/>
              </a:lnSpc>
              <a:spcBef>
                <a:spcPts val="800"/>
              </a:spcBef>
              <a:spcAft>
                <a:spcPts val="0"/>
              </a:spcAft>
              <a:buNone/>
            </a:pPr>
            <a:r>
              <a:rPr lang="en-GB" sz="2500">
                <a:solidFill>
                  <a:srgbClr val="434343"/>
                </a:solidFill>
              </a:rPr>
              <a:t>When an error occurs, the user is informed what caused the error, and the error is described in text.</a:t>
            </a:r>
            <a:endParaRPr sz="2500">
              <a:solidFill>
                <a:srgbClr val="434343"/>
              </a:solidFill>
            </a:endParaRPr>
          </a:p>
          <a:p>
            <a:pPr indent="0" lvl="0" marL="0" rtl="0" algn="l">
              <a:lnSpc>
                <a:spcPct val="115000"/>
              </a:lnSpc>
              <a:spcBef>
                <a:spcPts val="800"/>
              </a:spcBef>
              <a:spcAft>
                <a:spcPts val="0"/>
              </a:spcAft>
              <a:buNone/>
            </a:pPr>
            <a:r>
              <a:rPr lang="en-GB" sz="2000">
                <a:solidFill>
                  <a:srgbClr val="434343"/>
                </a:solidFill>
              </a:rPr>
              <a:t>3.3.1 Error identification (A)</a:t>
            </a:r>
            <a:endParaRPr sz="2000">
              <a:solidFill>
                <a:srgbClr val="434343"/>
              </a:solidFill>
            </a:endParaRPr>
          </a:p>
          <a:p>
            <a:pPr indent="0" lvl="0" marL="0" rtl="0" algn="l">
              <a:lnSpc>
                <a:spcPct val="115000"/>
              </a:lnSpc>
              <a:spcBef>
                <a:spcPts val="800"/>
              </a:spcBef>
              <a:spcAft>
                <a:spcPts val="800"/>
              </a:spcAft>
              <a:buNone/>
            </a:pPr>
            <a:r>
              <a:t/>
            </a:r>
            <a:endParaRPr sz="2500">
              <a:solidFill>
                <a:srgbClr val="434343"/>
              </a:solidFill>
            </a:endParaRPr>
          </a:p>
        </p:txBody>
      </p:sp>
      <p:grpSp>
        <p:nvGrpSpPr>
          <p:cNvPr id="414" name="Google Shape;414;p69"/>
          <p:cNvGrpSpPr/>
          <p:nvPr/>
        </p:nvGrpSpPr>
        <p:grpSpPr>
          <a:xfrm>
            <a:off x="4572000" y="1898850"/>
            <a:ext cx="2757600" cy="908425"/>
            <a:chOff x="5048075" y="908250"/>
            <a:chExt cx="2757600" cy="908425"/>
          </a:xfrm>
        </p:grpSpPr>
        <p:sp>
          <p:nvSpPr>
            <p:cNvPr id="415" name="Google Shape;415;p69"/>
            <p:cNvSpPr/>
            <p:nvPr/>
          </p:nvSpPr>
          <p:spPr>
            <a:xfrm>
              <a:off x="5048075" y="908250"/>
              <a:ext cx="2757600" cy="506700"/>
            </a:xfrm>
            <a:prstGeom prst="rect">
              <a:avLst/>
            </a:prstGeom>
            <a:solidFill>
              <a:schemeClr val="lt1"/>
            </a:solidFill>
            <a:ln>
              <a:noFill/>
            </a:ln>
          </p:spPr>
          <p:txBody>
            <a:bodyPr anchorCtr="0" anchor="ctr" bIns="91425" lIns="0" spcFirstLastPara="1" rIns="91425" wrap="square" tIns="91425">
              <a:noAutofit/>
            </a:bodyPr>
            <a:lstStyle/>
            <a:p>
              <a:pPr indent="0" lvl="0" marL="0" rtl="0" algn="l">
                <a:spcBef>
                  <a:spcPts val="0"/>
                </a:spcBef>
                <a:spcAft>
                  <a:spcPts val="0"/>
                </a:spcAft>
                <a:buNone/>
              </a:pPr>
              <a:r>
                <a:rPr lang="en-GB">
                  <a:latin typeface="Proxima Nova Semibold"/>
                  <a:ea typeface="Proxima Nova Semibold"/>
                  <a:cs typeface="Proxima Nova Semibold"/>
                  <a:sym typeface="Proxima Nova Semibold"/>
                </a:rPr>
                <a:t>Your reference number</a:t>
              </a:r>
              <a:br>
                <a:rPr lang="en-GB">
                  <a:latin typeface="Proxima Nova Semibold"/>
                  <a:ea typeface="Proxima Nova Semibold"/>
                  <a:cs typeface="Proxima Nova Semibold"/>
                  <a:sym typeface="Proxima Nova Semibold"/>
                </a:rPr>
              </a:br>
              <a:r>
                <a:rPr lang="en-GB">
                  <a:solidFill>
                    <a:srgbClr val="666666"/>
                  </a:solidFill>
                  <a:latin typeface="Proxima Nova Semibold"/>
                  <a:ea typeface="Proxima Nova Semibold"/>
                  <a:cs typeface="Proxima Nova Semibold"/>
                  <a:sym typeface="Proxima Nova Semibold"/>
                </a:rPr>
                <a:t>For example, AB123</a:t>
              </a:r>
              <a:endParaRPr>
                <a:solidFill>
                  <a:srgbClr val="666666"/>
                </a:solidFill>
                <a:latin typeface="Proxima Nova Semibold"/>
                <a:ea typeface="Proxima Nova Semibold"/>
                <a:cs typeface="Proxima Nova Semibold"/>
                <a:sym typeface="Proxima Nova Semibold"/>
              </a:endParaRPr>
            </a:p>
          </p:txBody>
        </p:sp>
        <p:sp>
          <p:nvSpPr>
            <p:cNvPr id="416" name="Google Shape;416;p69"/>
            <p:cNvSpPr/>
            <p:nvPr/>
          </p:nvSpPr>
          <p:spPr>
            <a:xfrm>
              <a:off x="5048075" y="1414975"/>
              <a:ext cx="2757600" cy="401700"/>
            </a:xfrm>
            <a:prstGeom prst="rect">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Proxima Nova Semibold"/>
                  <a:ea typeface="Proxima Nova Semibold"/>
                  <a:cs typeface="Proxima Nova Semibold"/>
                  <a:sym typeface="Proxima Nova Semibold"/>
                </a:rPr>
                <a:t>45678</a:t>
              </a:r>
              <a:endParaRPr>
                <a:latin typeface="Proxima Nova Semibold"/>
                <a:ea typeface="Proxima Nova Semibold"/>
                <a:cs typeface="Proxima Nova Semibold"/>
                <a:sym typeface="Proxima Nova Semibold"/>
              </a:endParaRPr>
            </a:p>
          </p:txBody>
        </p:sp>
      </p:grpSp>
      <p:grpSp>
        <p:nvGrpSpPr>
          <p:cNvPr id="417" name="Google Shape;417;p69"/>
          <p:cNvGrpSpPr/>
          <p:nvPr/>
        </p:nvGrpSpPr>
        <p:grpSpPr>
          <a:xfrm>
            <a:off x="4572000" y="3413625"/>
            <a:ext cx="3159150" cy="908425"/>
            <a:chOff x="5048075" y="2304575"/>
            <a:chExt cx="3159150" cy="908425"/>
          </a:xfrm>
        </p:grpSpPr>
        <p:sp>
          <p:nvSpPr>
            <p:cNvPr id="418" name="Google Shape;418;p69"/>
            <p:cNvSpPr/>
            <p:nvPr/>
          </p:nvSpPr>
          <p:spPr>
            <a:xfrm>
              <a:off x="5048075" y="2304575"/>
              <a:ext cx="2757600" cy="506700"/>
            </a:xfrm>
            <a:prstGeom prst="rect">
              <a:avLst/>
            </a:prstGeom>
            <a:solidFill>
              <a:schemeClr val="lt1"/>
            </a:solidFill>
            <a:ln>
              <a:noFill/>
            </a:ln>
          </p:spPr>
          <p:txBody>
            <a:bodyPr anchorCtr="0" anchor="ctr" bIns="91425" lIns="0" spcFirstLastPara="1" rIns="91425" wrap="square" tIns="91425">
              <a:noAutofit/>
            </a:bodyPr>
            <a:lstStyle/>
            <a:p>
              <a:pPr indent="0" lvl="0" marL="0" rtl="0" algn="l">
                <a:spcBef>
                  <a:spcPts val="0"/>
                </a:spcBef>
                <a:spcAft>
                  <a:spcPts val="0"/>
                </a:spcAft>
                <a:buNone/>
              </a:pPr>
              <a:r>
                <a:rPr lang="en-GB">
                  <a:latin typeface="Proxima Nova Semibold"/>
                  <a:ea typeface="Proxima Nova Semibold"/>
                  <a:cs typeface="Proxima Nova Semibold"/>
                  <a:sym typeface="Proxima Nova Semibold"/>
                </a:rPr>
                <a:t>Your reference number</a:t>
              </a:r>
              <a:br>
                <a:rPr lang="en-GB">
                  <a:latin typeface="Proxima Nova Semibold"/>
                  <a:ea typeface="Proxima Nova Semibold"/>
                  <a:cs typeface="Proxima Nova Semibold"/>
                  <a:sym typeface="Proxima Nova Semibold"/>
                </a:rPr>
              </a:br>
              <a:r>
                <a:rPr lang="en-GB">
                  <a:solidFill>
                    <a:srgbClr val="666666"/>
                  </a:solidFill>
                  <a:latin typeface="Proxima Nova Semibold"/>
                  <a:ea typeface="Proxima Nova Semibold"/>
                  <a:cs typeface="Proxima Nova Semibold"/>
                  <a:sym typeface="Proxima Nova Semibold"/>
                </a:rPr>
                <a:t>For example, AB123</a:t>
              </a:r>
              <a:endParaRPr>
                <a:solidFill>
                  <a:srgbClr val="666666"/>
                </a:solidFill>
                <a:latin typeface="Proxima Nova Semibold"/>
                <a:ea typeface="Proxima Nova Semibold"/>
                <a:cs typeface="Proxima Nova Semibold"/>
                <a:sym typeface="Proxima Nova Semibold"/>
              </a:endParaRPr>
            </a:p>
          </p:txBody>
        </p:sp>
        <p:sp>
          <p:nvSpPr>
            <p:cNvPr id="419" name="Google Shape;419;p69"/>
            <p:cNvSpPr/>
            <p:nvPr/>
          </p:nvSpPr>
          <p:spPr>
            <a:xfrm>
              <a:off x="5048075" y="2811300"/>
              <a:ext cx="2757600" cy="401700"/>
            </a:xfrm>
            <a:prstGeom prst="rect">
              <a:avLst/>
            </a:prstGeom>
            <a:solidFill>
              <a:schemeClr val="lt1"/>
            </a:solid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Proxima Nova Semibold"/>
                  <a:ea typeface="Proxima Nova Semibold"/>
                  <a:cs typeface="Proxima Nova Semibold"/>
                  <a:sym typeface="Proxima Nova Semibold"/>
                </a:rPr>
                <a:t>45678</a:t>
              </a:r>
              <a:endParaRPr>
                <a:latin typeface="Proxima Nova Semibold"/>
                <a:ea typeface="Proxima Nova Semibold"/>
                <a:cs typeface="Proxima Nova Semibold"/>
                <a:sym typeface="Proxima Nova Semibold"/>
              </a:endParaRPr>
            </a:p>
          </p:txBody>
        </p:sp>
        <p:sp>
          <p:nvSpPr>
            <p:cNvPr id="420" name="Google Shape;420;p69"/>
            <p:cNvSpPr/>
            <p:nvPr/>
          </p:nvSpPr>
          <p:spPr>
            <a:xfrm>
              <a:off x="7970275" y="2895900"/>
              <a:ext cx="236950" cy="204925"/>
            </a:xfrm>
            <a:prstGeom prst="flowChartExtract">
              <a:avLst/>
            </a:prstGeom>
            <a:solidFill>
              <a:srgbClr val="CC0000"/>
            </a:solidFill>
            <a:ln>
              <a:noFill/>
            </a:ln>
          </p:spPr>
          <p:txBody>
            <a:bodyPr anchorCtr="0" anchor="ctr" bIns="72000" lIns="0" spcFirstLastPara="1" rIns="0" wrap="square" tIns="0">
              <a:noAutofit/>
            </a:bodyPr>
            <a:lstStyle/>
            <a:p>
              <a:pPr indent="0" lvl="0" marL="0" rtl="0" algn="ctr">
                <a:spcBef>
                  <a:spcPts val="0"/>
                </a:spcBef>
                <a:spcAft>
                  <a:spcPts val="0"/>
                </a:spcAft>
                <a:buNone/>
              </a:pPr>
              <a:r>
                <a:rPr b="1" lang="en-GB">
                  <a:solidFill>
                    <a:schemeClr val="lt1"/>
                  </a:solidFill>
                  <a:latin typeface="Times New Roman"/>
                  <a:ea typeface="Times New Roman"/>
                  <a:cs typeface="Times New Roman"/>
                  <a:sym typeface="Times New Roman"/>
                </a:rPr>
                <a:t>!</a:t>
              </a:r>
              <a:endParaRPr b="1">
                <a:solidFill>
                  <a:schemeClr val="lt1"/>
                </a:solidFill>
                <a:latin typeface="Times New Roman"/>
                <a:ea typeface="Times New Roman"/>
                <a:cs typeface="Times New Roman"/>
                <a:sym typeface="Times New Roman"/>
              </a:endParaRPr>
            </a:p>
          </p:txBody>
        </p:sp>
      </p:grpSp>
      <p:grpSp>
        <p:nvGrpSpPr>
          <p:cNvPr id="421" name="Google Shape;421;p69"/>
          <p:cNvGrpSpPr/>
          <p:nvPr/>
        </p:nvGrpSpPr>
        <p:grpSpPr>
          <a:xfrm>
            <a:off x="4572000" y="5039225"/>
            <a:ext cx="4324000" cy="1137025"/>
            <a:chOff x="4863775" y="4009125"/>
            <a:chExt cx="4324000" cy="1137025"/>
          </a:xfrm>
        </p:grpSpPr>
        <p:sp>
          <p:nvSpPr>
            <p:cNvPr id="422" name="Google Shape;422;p69"/>
            <p:cNvSpPr/>
            <p:nvPr/>
          </p:nvSpPr>
          <p:spPr>
            <a:xfrm>
              <a:off x="5048075" y="4009125"/>
              <a:ext cx="4139700" cy="677100"/>
            </a:xfrm>
            <a:prstGeom prst="rect">
              <a:avLst/>
            </a:prstGeom>
            <a:solidFill>
              <a:schemeClr val="lt1"/>
            </a:solidFill>
            <a:ln>
              <a:noFill/>
            </a:ln>
          </p:spPr>
          <p:txBody>
            <a:bodyPr anchorCtr="0" anchor="ctr" bIns="91425" lIns="0" spcFirstLastPara="1" rIns="91425" wrap="square" tIns="91425">
              <a:noAutofit/>
            </a:bodyPr>
            <a:lstStyle/>
            <a:p>
              <a:pPr indent="0" lvl="0" marL="0" rtl="0" algn="l">
                <a:spcBef>
                  <a:spcPts val="0"/>
                </a:spcBef>
                <a:spcAft>
                  <a:spcPts val="0"/>
                </a:spcAft>
                <a:buNone/>
              </a:pPr>
              <a:r>
                <a:rPr lang="en-GB">
                  <a:latin typeface="Proxima Nova Semibold"/>
                  <a:ea typeface="Proxima Nova Semibold"/>
                  <a:cs typeface="Proxima Nova Semibold"/>
                  <a:sym typeface="Proxima Nova Semibold"/>
                </a:rPr>
                <a:t>Your reference number</a:t>
              </a:r>
              <a:br>
                <a:rPr lang="en-GB">
                  <a:latin typeface="Proxima Nova Semibold"/>
                  <a:ea typeface="Proxima Nova Semibold"/>
                  <a:cs typeface="Proxima Nova Semibold"/>
                  <a:sym typeface="Proxima Nova Semibold"/>
                </a:rPr>
              </a:br>
              <a:r>
                <a:rPr lang="en-GB">
                  <a:solidFill>
                    <a:srgbClr val="666666"/>
                  </a:solidFill>
                  <a:latin typeface="Proxima Nova Semibold"/>
                  <a:ea typeface="Proxima Nova Semibold"/>
                  <a:cs typeface="Proxima Nova Semibold"/>
                  <a:sym typeface="Proxima Nova Semibold"/>
                </a:rPr>
                <a:t>For example, AB123</a:t>
              </a:r>
              <a:endParaRPr>
                <a:solidFill>
                  <a:srgbClr val="666666"/>
                </a:solidFill>
                <a:latin typeface="Proxima Nova Semibold"/>
                <a:ea typeface="Proxima Nova Semibold"/>
                <a:cs typeface="Proxima Nova Semibold"/>
                <a:sym typeface="Proxima Nova Semibold"/>
              </a:endParaRPr>
            </a:p>
            <a:p>
              <a:pPr indent="0" lvl="0" marL="0" rtl="0" algn="l">
                <a:spcBef>
                  <a:spcPts val="600"/>
                </a:spcBef>
                <a:spcAft>
                  <a:spcPts val="0"/>
                </a:spcAft>
                <a:buNone/>
              </a:pPr>
              <a:r>
                <a:rPr b="1" lang="en-GB">
                  <a:solidFill>
                    <a:srgbClr val="CC0000"/>
                  </a:solidFill>
                  <a:latin typeface="Proxima Nova"/>
                  <a:ea typeface="Proxima Nova"/>
                  <a:cs typeface="Proxima Nova"/>
                  <a:sym typeface="Proxima Nova"/>
                </a:rPr>
                <a:t>Enter a reference number in the correct format</a:t>
              </a:r>
              <a:endParaRPr b="1">
                <a:solidFill>
                  <a:srgbClr val="CC0000"/>
                </a:solidFill>
                <a:latin typeface="Proxima Nova"/>
                <a:ea typeface="Proxima Nova"/>
                <a:cs typeface="Proxima Nova"/>
                <a:sym typeface="Proxima Nova"/>
              </a:endParaRPr>
            </a:p>
          </p:txBody>
        </p:sp>
        <p:sp>
          <p:nvSpPr>
            <p:cNvPr id="423" name="Google Shape;423;p69"/>
            <p:cNvSpPr/>
            <p:nvPr/>
          </p:nvSpPr>
          <p:spPr>
            <a:xfrm>
              <a:off x="5048075" y="4744450"/>
              <a:ext cx="2757600" cy="401700"/>
            </a:xfrm>
            <a:prstGeom prst="rect">
              <a:avLst/>
            </a:prstGeom>
            <a:solidFill>
              <a:schemeClr val="lt1"/>
            </a:solid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Proxima Nova Semibold"/>
                  <a:ea typeface="Proxima Nova Semibold"/>
                  <a:cs typeface="Proxima Nova Semibold"/>
                  <a:sym typeface="Proxima Nova Semibold"/>
                </a:rPr>
                <a:t>45678</a:t>
              </a:r>
              <a:endParaRPr>
                <a:latin typeface="Proxima Nova Semibold"/>
                <a:ea typeface="Proxima Nova Semibold"/>
                <a:cs typeface="Proxima Nova Semibold"/>
                <a:sym typeface="Proxima Nova Semibold"/>
              </a:endParaRPr>
            </a:p>
          </p:txBody>
        </p:sp>
        <p:sp>
          <p:nvSpPr>
            <p:cNvPr id="424" name="Google Shape;424;p69"/>
            <p:cNvSpPr/>
            <p:nvPr/>
          </p:nvSpPr>
          <p:spPr>
            <a:xfrm>
              <a:off x="4863775" y="4040950"/>
              <a:ext cx="52500" cy="11052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Semibold"/>
                <a:ea typeface="Proxima Nova Semibold"/>
                <a:cs typeface="Proxima Nova Semibold"/>
                <a:sym typeface="Proxima Nova Semibold"/>
              </a:endParaRPr>
            </a:p>
          </p:txBody>
        </p:sp>
      </p:grpSp>
      <p:grpSp>
        <p:nvGrpSpPr>
          <p:cNvPr id="425" name="Google Shape;425;p69"/>
          <p:cNvGrpSpPr/>
          <p:nvPr/>
        </p:nvGrpSpPr>
        <p:grpSpPr>
          <a:xfrm>
            <a:off x="4572000" y="684475"/>
            <a:ext cx="2757600" cy="721950"/>
            <a:chOff x="5048075" y="1094725"/>
            <a:chExt cx="2757600" cy="721950"/>
          </a:xfrm>
        </p:grpSpPr>
        <p:sp>
          <p:nvSpPr>
            <p:cNvPr id="426" name="Google Shape;426;p69"/>
            <p:cNvSpPr/>
            <p:nvPr/>
          </p:nvSpPr>
          <p:spPr>
            <a:xfrm>
              <a:off x="5048075" y="1094725"/>
              <a:ext cx="2757600" cy="320100"/>
            </a:xfrm>
            <a:prstGeom prst="rect">
              <a:avLst/>
            </a:prstGeom>
            <a:solidFill>
              <a:schemeClr val="lt1"/>
            </a:solidFill>
            <a:ln>
              <a:noFill/>
            </a:ln>
          </p:spPr>
          <p:txBody>
            <a:bodyPr anchorCtr="0" anchor="ctr" bIns="91425" lIns="0" spcFirstLastPara="1" rIns="91425" wrap="square" tIns="91425">
              <a:noAutofit/>
            </a:bodyPr>
            <a:lstStyle/>
            <a:p>
              <a:pPr indent="0" lvl="0" marL="0" rtl="0" algn="l">
                <a:spcBef>
                  <a:spcPts val="0"/>
                </a:spcBef>
                <a:spcAft>
                  <a:spcPts val="0"/>
                </a:spcAft>
                <a:buNone/>
              </a:pPr>
              <a:r>
                <a:rPr lang="en-GB">
                  <a:latin typeface="Proxima Nova Semibold"/>
                  <a:ea typeface="Proxima Nova Semibold"/>
                  <a:cs typeface="Proxima Nova Semibold"/>
                  <a:sym typeface="Proxima Nova Semibold"/>
                </a:rPr>
                <a:t>Your reference number</a:t>
              </a:r>
              <a:endParaRPr>
                <a:solidFill>
                  <a:srgbClr val="666666"/>
                </a:solidFill>
                <a:latin typeface="Proxima Nova Semibold"/>
                <a:ea typeface="Proxima Nova Semibold"/>
                <a:cs typeface="Proxima Nova Semibold"/>
                <a:sym typeface="Proxima Nova Semibold"/>
              </a:endParaRPr>
            </a:p>
          </p:txBody>
        </p:sp>
        <p:sp>
          <p:nvSpPr>
            <p:cNvPr id="427" name="Google Shape;427;p69"/>
            <p:cNvSpPr/>
            <p:nvPr/>
          </p:nvSpPr>
          <p:spPr>
            <a:xfrm>
              <a:off x="5048075" y="1414975"/>
              <a:ext cx="2757600" cy="401700"/>
            </a:xfrm>
            <a:prstGeom prst="rect">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Proxima Nova Semibold"/>
                <a:ea typeface="Proxima Nova Semibold"/>
                <a:cs typeface="Proxima Nova Semibold"/>
                <a:sym typeface="Proxima Nova Semibold"/>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0"/>
          <p:cNvSpPr txBox="1"/>
          <p:nvPr>
            <p:ph idx="4294967295" type="body"/>
          </p:nvPr>
        </p:nvSpPr>
        <p:spPr>
          <a:xfrm>
            <a:off x="301625" y="3575250"/>
            <a:ext cx="7337700" cy="269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3000">
                <a:solidFill>
                  <a:srgbClr val="434343"/>
                </a:solidFill>
              </a:rPr>
              <a:t>‘Robust’ means the digital service must </a:t>
            </a:r>
            <a:r>
              <a:rPr lang="en-GB" sz="3000">
                <a:solidFill>
                  <a:srgbClr val="434343"/>
                </a:solidFill>
              </a:rPr>
              <a:t>work reliably with all supported browsers and assistive technologies. </a:t>
            </a:r>
            <a:br>
              <a:rPr lang="en-GB" sz="3000">
                <a:solidFill>
                  <a:srgbClr val="434343"/>
                </a:solidFill>
              </a:rPr>
            </a:br>
            <a:r>
              <a:rPr lang="en-GB" sz="3000">
                <a:solidFill>
                  <a:srgbClr val="434343"/>
                </a:solidFill>
              </a:rPr>
              <a:t>Think robust = “must not break stuff”.</a:t>
            </a:r>
            <a:endParaRPr sz="3000">
              <a:solidFill>
                <a:srgbClr val="434343"/>
              </a:solidFill>
            </a:endParaRPr>
          </a:p>
          <a:p>
            <a:pPr indent="0" lvl="0" marL="0" rtl="0" algn="l">
              <a:lnSpc>
                <a:spcPct val="115000"/>
              </a:lnSpc>
              <a:spcBef>
                <a:spcPts val="800"/>
              </a:spcBef>
              <a:spcAft>
                <a:spcPts val="0"/>
              </a:spcAft>
              <a:buNone/>
            </a:pPr>
            <a:r>
              <a:t/>
            </a:r>
            <a:endParaRPr sz="3000">
              <a:solidFill>
                <a:srgbClr val="434343"/>
              </a:solidFill>
            </a:endParaRPr>
          </a:p>
          <a:p>
            <a:pPr indent="0" lvl="0" marL="0" rtl="0" algn="l">
              <a:lnSpc>
                <a:spcPct val="115000"/>
              </a:lnSpc>
              <a:spcBef>
                <a:spcPts val="800"/>
              </a:spcBef>
              <a:spcAft>
                <a:spcPts val="0"/>
              </a:spcAft>
              <a:buNone/>
            </a:pPr>
            <a:r>
              <a:t/>
            </a:r>
            <a:endParaRPr sz="3000">
              <a:solidFill>
                <a:srgbClr val="434343"/>
              </a:solidFill>
            </a:endParaRPr>
          </a:p>
          <a:p>
            <a:pPr indent="0" lvl="0" marL="0" rtl="0" algn="l">
              <a:lnSpc>
                <a:spcPct val="115000"/>
              </a:lnSpc>
              <a:spcBef>
                <a:spcPts val="800"/>
              </a:spcBef>
              <a:spcAft>
                <a:spcPts val="0"/>
              </a:spcAft>
              <a:buNone/>
            </a:pPr>
            <a:r>
              <a:t/>
            </a:r>
            <a:endParaRPr sz="3000"/>
          </a:p>
          <a:p>
            <a:pPr indent="0" lvl="0" marL="0" rtl="0" algn="l">
              <a:lnSpc>
                <a:spcPct val="115000"/>
              </a:lnSpc>
              <a:spcBef>
                <a:spcPts val="1600"/>
              </a:spcBef>
              <a:spcAft>
                <a:spcPts val="0"/>
              </a:spcAft>
              <a:buSzPts val="1800"/>
              <a:buNone/>
            </a:pPr>
            <a:r>
              <a:t/>
            </a:r>
            <a:endParaRPr sz="3000"/>
          </a:p>
          <a:p>
            <a:pPr indent="0" lvl="0" marL="0" rtl="0" algn="l">
              <a:lnSpc>
                <a:spcPct val="115000"/>
              </a:lnSpc>
              <a:spcBef>
                <a:spcPts val="1600"/>
              </a:spcBef>
              <a:spcAft>
                <a:spcPts val="1600"/>
              </a:spcAft>
              <a:buSzPts val="1800"/>
              <a:buNone/>
            </a:pPr>
            <a:r>
              <a:t/>
            </a:r>
            <a:endParaRPr sz="3000"/>
          </a:p>
        </p:txBody>
      </p:sp>
      <p:sp>
        <p:nvSpPr>
          <p:cNvPr id="433" name="Google Shape;433;p70"/>
          <p:cNvSpPr txBox="1"/>
          <p:nvPr/>
        </p:nvSpPr>
        <p:spPr>
          <a:xfrm>
            <a:off x="301625" y="2228400"/>
            <a:ext cx="8540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chemeClr val="dk2"/>
                </a:solidFill>
                <a:latin typeface="Atkinson Hyperlegible"/>
                <a:ea typeface="Atkinson Hyperlegible"/>
                <a:cs typeface="Atkinson Hyperlegible"/>
                <a:sym typeface="Atkinson Hyperlegible"/>
              </a:rPr>
              <a:t>Robust</a:t>
            </a:r>
            <a:endParaRPr b="1" sz="7200">
              <a:solidFill>
                <a:schemeClr val="dk2"/>
              </a:solidFill>
              <a:latin typeface="Atkinson Hyperlegible"/>
              <a:ea typeface="Atkinson Hyperlegible"/>
              <a:cs typeface="Atkinson Hyperlegible"/>
              <a:sym typeface="Atkinson Hyperlegibl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71"/>
          <p:cNvPicPr preferRelativeResize="0"/>
          <p:nvPr/>
        </p:nvPicPr>
        <p:blipFill>
          <a:blip r:embed="rId3">
            <a:alphaModFix/>
          </a:blip>
          <a:stretch>
            <a:fillRect/>
          </a:stretch>
        </p:blipFill>
        <p:spPr>
          <a:xfrm>
            <a:off x="4571999" y="1652252"/>
            <a:ext cx="4270375" cy="4274650"/>
          </a:xfrm>
          <a:prstGeom prst="rect">
            <a:avLst/>
          </a:prstGeom>
          <a:noFill/>
          <a:ln>
            <a:noFill/>
          </a:ln>
        </p:spPr>
      </p:pic>
      <p:sp>
        <p:nvSpPr>
          <p:cNvPr id="439" name="Google Shape;439;p71"/>
          <p:cNvSpPr txBox="1"/>
          <p:nvPr>
            <p:ph idx="4294967295" type="body"/>
          </p:nvPr>
        </p:nvSpPr>
        <p:spPr>
          <a:xfrm>
            <a:off x="301625" y="1652250"/>
            <a:ext cx="3898800" cy="47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2500">
                <a:solidFill>
                  <a:srgbClr val="434343"/>
                </a:solidFill>
              </a:rPr>
              <a:t>Your service needs to work with the technology that people use.</a:t>
            </a:r>
            <a:endParaRPr sz="2500">
              <a:solidFill>
                <a:srgbClr val="434343"/>
              </a:solidFill>
            </a:endParaRPr>
          </a:p>
          <a:p>
            <a:pPr indent="0" lvl="0" marL="0" rtl="0" algn="l">
              <a:lnSpc>
                <a:spcPct val="115000"/>
              </a:lnSpc>
              <a:spcBef>
                <a:spcPts val="800"/>
              </a:spcBef>
              <a:spcAft>
                <a:spcPts val="0"/>
              </a:spcAft>
              <a:buNone/>
            </a:pPr>
            <a:r>
              <a:rPr lang="en-GB" sz="2500">
                <a:solidFill>
                  <a:srgbClr val="434343"/>
                </a:solidFill>
              </a:rPr>
              <a:t>Test your service with a range of assistive technologies.</a:t>
            </a:r>
            <a:endParaRPr sz="2500">
              <a:solidFill>
                <a:srgbClr val="434343"/>
              </a:solidFill>
            </a:endParaRPr>
          </a:p>
          <a:p>
            <a:pPr indent="0" lvl="0" marL="0" rtl="0" algn="l">
              <a:lnSpc>
                <a:spcPct val="115000"/>
              </a:lnSpc>
              <a:spcBef>
                <a:spcPts val="800"/>
              </a:spcBef>
              <a:spcAft>
                <a:spcPts val="0"/>
              </a:spcAft>
              <a:buNone/>
            </a:pPr>
            <a:r>
              <a:rPr lang="en-GB" sz="2000">
                <a:solidFill>
                  <a:srgbClr val="434343"/>
                </a:solidFill>
              </a:rPr>
              <a:t>4.1.2 Name, role, value (A)</a:t>
            </a:r>
            <a:endParaRPr sz="2000">
              <a:solidFill>
                <a:srgbClr val="434343"/>
              </a:solidFill>
            </a:endParaRPr>
          </a:p>
          <a:p>
            <a:pPr indent="0" lvl="0" marL="0" rtl="0" algn="l">
              <a:lnSpc>
                <a:spcPct val="115000"/>
              </a:lnSpc>
              <a:spcBef>
                <a:spcPts val="800"/>
              </a:spcBef>
              <a:spcAft>
                <a:spcPts val="800"/>
              </a:spcAft>
              <a:buNone/>
            </a:pPr>
            <a:r>
              <a:t/>
            </a:r>
            <a:endParaRPr sz="2500">
              <a:solidFill>
                <a:srgbClr val="43434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descr="Vint Cerf, Internet pioneer, standing at a lectern giving a speech, arms raised to emphasise a point. He's an older white male with a beard and bald. He wears a smart suit." id="82" name="Google Shape;82;p18" title="Vint Cerf"/>
          <p:cNvPicPr preferRelativeResize="0"/>
          <p:nvPr/>
        </p:nvPicPr>
        <p:blipFill>
          <a:blip r:embed="rId3">
            <a:alphaModFix/>
          </a:blip>
          <a:stretch>
            <a:fillRect/>
          </a:stretch>
        </p:blipFill>
        <p:spPr>
          <a:xfrm>
            <a:off x="301625" y="259150"/>
            <a:ext cx="8540752" cy="5668929"/>
          </a:xfrm>
          <a:prstGeom prst="rect">
            <a:avLst/>
          </a:prstGeom>
          <a:noFill/>
          <a:ln>
            <a:noFill/>
          </a:ln>
        </p:spPr>
      </p:pic>
      <p:sp>
        <p:nvSpPr>
          <p:cNvPr id="83" name="Google Shape;83;p18"/>
          <p:cNvSpPr txBox="1"/>
          <p:nvPr/>
        </p:nvSpPr>
        <p:spPr>
          <a:xfrm>
            <a:off x="3680275" y="496050"/>
            <a:ext cx="4832100" cy="1293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Vint Cerf</a:t>
            </a:r>
            <a:endParaRPr b="1" sz="7200">
              <a:solidFill>
                <a:srgbClr val="FFFFFF"/>
              </a:solidFill>
              <a:latin typeface="Atkinson Hyperlegible"/>
              <a:ea typeface="Atkinson Hyperlegible"/>
              <a:cs typeface="Atkinson Hyperlegible"/>
              <a:sym typeface="Atkinson Hyperlegible"/>
            </a:endParaRPr>
          </a:p>
        </p:txBody>
      </p:sp>
      <p:sp>
        <p:nvSpPr>
          <p:cNvPr id="84" name="Google Shape;84;p18"/>
          <p:cNvSpPr txBox="1"/>
          <p:nvPr/>
        </p:nvSpPr>
        <p:spPr>
          <a:xfrm>
            <a:off x="7455775" y="5634075"/>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WikiMedia</a:t>
            </a:r>
            <a:endParaRPr b="1">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3" name="Shape 443"/>
        <p:cNvGrpSpPr/>
        <p:nvPr/>
      </p:nvGrpSpPr>
      <p:grpSpPr>
        <a:xfrm>
          <a:off x="0" y="0"/>
          <a:ext cx="0" cy="0"/>
          <a:chOff x="0" y="0"/>
          <a:chExt cx="0" cy="0"/>
        </a:xfrm>
      </p:grpSpPr>
      <p:pic>
        <p:nvPicPr>
          <p:cNvPr descr="Screenshot of https://www.gov.uk/service-manual/technology/using-progressive-enhancement" id="444" name="Google Shape;444;p72" title="Building a resilient frontend using progressive enhancement"/>
          <p:cNvPicPr preferRelativeResize="0"/>
          <p:nvPr/>
        </p:nvPicPr>
        <p:blipFill rotWithShape="1">
          <a:blip r:embed="rId3">
            <a:alphaModFix/>
          </a:blip>
          <a:srcRect b="0" l="0" r="37237" t="0"/>
          <a:stretch/>
        </p:blipFill>
        <p:spPr>
          <a:xfrm>
            <a:off x="4572000" y="1652250"/>
            <a:ext cx="4270375" cy="3837749"/>
          </a:xfrm>
          <a:prstGeom prst="rect">
            <a:avLst/>
          </a:prstGeom>
          <a:noFill/>
          <a:ln cap="flat" cmpd="sng" w="9525">
            <a:solidFill>
              <a:srgbClr val="000000"/>
            </a:solidFill>
            <a:prstDash val="solid"/>
            <a:round/>
            <a:headEnd len="sm" w="sm" type="none"/>
            <a:tailEnd len="sm" w="sm" type="none"/>
          </a:ln>
        </p:spPr>
      </p:pic>
      <p:sp>
        <p:nvSpPr>
          <p:cNvPr id="445" name="Google Shape;445;p72"/>
          <p:cNvSpPr txBox="1"/>
          <p:nvPr>
            <p:ph idx="4294967295" type="body"/>
          </p:nvPr>
        </p:nvSpPr>
        <p:spPr>
          <a:xfrm>
            <a:off x="301625" y="1652250"/>
            <a:ext cx="3898800" cy="47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GB" sz="2500">
                <a:solidFill>
                  <a:srgbClr val="434343"/>
                </a:solidFill>
              </a:rPr>
              <a:t>Frontend developers need to write HTML, CSS and Javascript based on standards for these technologies to work.</a:t>
            </a:r>
            <a:endParaRPr sz="2500">
              <a:solidFill>
                <a:srgbClr val="434343"/>
              </a:solidFill>
            </a:endParaRPr>
          </a:p>
          <a:p>
            <a:pPr indent="0" lvl="0" marL="0" rtl="0" algn="l">
              <a:lnSpc>
                <a:spcPct val="115000"/>
              </a:lnSpc>
              <a:spcBef>
                <a:spcPts val="800"/>
              </a:spcBef>
              <a:spcAft>
                <a:spcPts val="0"/>
              </a:spcAft>
              <a:buNone/>
            </a:pPr>
            <a:r>
              <a:rPr lang="en-GB" sz="2000">
                <a:solidFill>
                  <a:srgbClr val="434343"/>
                </a:solidFill>
              </a:rPr>
              <a:t>4.1.1 Parsing (A)</a:t>
            </a:r>
            <a:endParaRPr sz="2000">
              <a:solidFill>
                <a:srgbClr val="434343"/>
              </a:solidFill>
            </a:endParaRPr>
          </a:p>
          <a:p>
            <a:pPr indent="0" lvl="0" marL="0" rtl="0" algn="l">
              <a:lnSpc>
                <a:spcPct val="115000"/>
              </a:lnSpc>
              <a:spcBef>
                <a:spcPts val="800"/>
              </a:spcBef>
              <a:spcAft>
                <a:spcPts val="800"/>
              </a:spcAft>
              <a:buNone/>
            </a:pPr>
            <a:r>
              <a:t/>
            </a:r>
            <a:endParaRPr sz="2500">
              <a:solidFill>
                <a:srgbClr val="434343"/>
              </a:solidFill>
            </a:endParaRPr>
          </a:p>
        </p:txBody>
      </p:sp>
      <p:sp>
        <p:nvSpPr>
          <p:cNvPr id="446" name="Google Shape;446;p72"/>
          <p:cNvSpPr/>
          <p:nvPr/>
        </p:nvSpPr>
        <p:spPr>
          <a:xfrm>
            <a:off x="301625" y="341825"/>
            <a:ext cx="2208600" cy="990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Atkinson Hyperlegible"/>
                <a:ea typeface="Atkinson Hyperlegible"/>
                <a:cs typeface="Atkinson Hyperlegible"/>
                <a:sym typeface="Atkinson Hyperlegible"/>
              </a:rPr>
              <a:t>Removed because presentation was slightly too long</a:t>
            </a:r>
            <a:endParaRPr b="1" sz="18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450" name="Shape 450"/>
        <p:cNvGrpSpPr/>
        <p:nvPr/>
      </p:nvGrpSpPr>
      <p:grpSpPr>
        <a:xfrm>
          <a:off x="0" y="0"/>
          <a:ext cx="0" cy="0"/>
          <a:chOff x="0" y="0"/>
          <a:chExt cx="0" cy="0"/>
        </a:xfrm>
      </p:grpSpPr>
      <p:sp>
        <p:nvSpPr>
          <p:cNvPr id="451" name="Google Shape;451;p73"/>
          <p:cNvSpPr txBox="1"/>
          <p:nvPr/>
        </p:nvSpPr>
        <p:spPr>
          <a:xfrm>
            <a:off x="540000" y="2228400"/>
            <a:ext cx="86040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Assistive technology</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74"/>
          <p:cNvSpPr txBox="1"/>
          <p:nvPr/>
        </p:nvSpPr>
        <p:spPr>
          <a:xfrm>
            <a:off x="301625" y="259150"/>
            <a:ext cx="8540700" cy="8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4800">
                <a:latin typeface="Atkinson Hyperlegible"/>
                <a:ea typeface="Atkinson Hyperlegible"/>
                <a:cs typeface="Atkinson Hyperlegible"/>
                <a:sym typeface="Atkinson Hyperlegible"/>
              </a:rPr>
              <a:t>It’s not just screen readers!</a:t>
            </a:r>
            <a:endParaRPr b="1" sz="4800">
              <a:latin typeface="Atkinson Hyperlegible"/>
              <a:ea typeface="Atkinson Hyperlegible"/>
              <a:cs typeface="Atkinson Hyperlegible"/>
              <a:sym typeface="Atkinson Hyperlegible"/>
            </a:endParaRPr>
          </a:p>
        </p:txBody>
      </p:sp>
      <p:pic>
        <p:nvPicPr>
          <p:cNvPr id="457" name="Google Shape;457;p74" title="Tinted glasses, magnifier and monocular lying on a table"/>
          <p:cNvPicPr preferRelativeResize="0"/>
          <p:nvPr/>
        </p:nvPicPr>
        <p:blipFill rotWithShape="1">
          <a:blip r:embed="rId3">
            <a:alphaModFix/>
          </a:blip>
          <a:srcRect b="0" l="0" r="0" t="0"/>
          <a:stretch/>
        </p:blipFill>
        <p:spPr>
          <a:xfrm>
            <a:off x="301625" y="1652250"/>
            <a:ext cx="4168325" cy="3126250"/>
          </a:xfrm>
          <a:prstGeom prst="rect">
            <a:avLst/>
          </a:prstGeom>
          <a:noFill/>
          <a:ln cap="flat" cmpd="sng" w="9525">
            <a:solidFill>
              <a:srgbClr val="000000"/>
            </a:solidFill>
            <a:prstDash val="solid"/>
            <a:round/>
            <a:headEnd len="sm" w="sm" type="none"/>
            <a:tailEnd len="sm" w="sm" type="none"/>
          </a:ln>
        </p:spPr>
      </p:pic>
      <p:pic>
        <p:nvPicPr>
          <p:cNvPr id="458" name="Google Shape;458;p74" title="High contrast keyboard overlay on a MacBook being half lifted"/>
          <p:cNvPicPr preferRelativeResize="0"/>
          <p:nvPr/>
        </p:nvPicPr>
        <p:blipFill rotWithShape="1">
          <a:blip r:embed="rId4">
            <a:alphaModFix/>
          </a:blip>
          <a:srcRect b="0" l="0" r="0" t="0"/>
          <a:stretch/>
        </p:blipFill>
        <p:spPr>
          <a:xfrm>
            <a:off x="4674000" y="1652250"/>
            <a:ext cx="4168325" cy="312624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Screenshot of https://accessibility.blog.gov.uk/2016/11/01/results-of-the-2016-gov-uk-assistive-technology-survey/" id="463" name="Google Shape;463;p75" title="Results of the 2016 GOV.UK assistive technology survey"/>
          <p:cNvPicPr preferRelativeResize="0"/>
          <p:nvPr/>
        </p:nvPicPr>
        <p:blipFill rotWithShape="1">
          <a:blip r:embed="rId3">
            <a:alphaModFix/>
          </a:blip>
          <a:srcRect b="0" l="0" r="0" t="0"/>
          <a:stretch/>
        </p:blipFill>
        <p:spPr>
          <a:xfrm>
            <a:off x="4572000" y="1652250"/>
            <a:ext cx="4270374" cy="4418968"/>
          </a:xfrm>
          <a:prstGeom prst="rect">
            <a:avLst/>
          </a:prstGeom>
          <a:noFill/>
          <a:ln cap="flat" cmpd="sng" w="9525">
            <a:solidFill>
              <a:srgbClr val="000000"/>
            </a:solidFill>
            <a:prstDash val="solid"/>
            <a:round/>
            <a:headEnd len="sm" w="sm" type="none"/>
            <a:tailEnd len="sm" w="sm" type="none"/>
          </a:ln>
        </p:spPr>
      </p:pic>
      <p:sp>
        <p:nvSpPr>
          <p:cNvPr id="464" name="Google Shape;464;p75"/>
          <p:cNvSpPr txBox="1"/>
          <p:nvPr>
            <p:ph idx="4294967295" type="body"/>
          </p:nvPr>
        </p:nvSpPr>
        <p:spPr>
          <a:xfrm>
            <a:off x="301625" y="1652250"/>
            <a:ext cx="3898800" cy="47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b="1" lang="en-GB" sz="2500">
                <a:solidFill>
                  <a:srgbClr val="434343"/>
                </a:solidFill>
              </a:rPr>
              <a:t>30%</a:t>
            </a:r>
            <a:r>
              <a:rPr lang="en-GB" sz="2500">
                <a:solidFill>
                  <a:srgbClr val="434343"/>
                </a:solidFill>
              </a:rPr>
              <a:t> screen magnifier</a:t>
            </a:r>
            <a:endParaRPr sz="2500">
              <a:solidFill>
                <a:srgbClr val="434343"/>
              </a:solidFill>
            </a:endParaRPr>
          </a:p>
          <a:p>
            <a:pPr indent="0" lvl="0" marL="0" rtl="0" algn="l">
              <a:lnSpc>
                <a:spcPct val="115000"/>
              </a:lnSpc>
              <a:spcBef>
                <a:spcPts val="800"/>
              </a:spcBef>
              <a:spcAft>
                <a:spcPts val="0"/>
              </a:spcAft>
              <a:buNone/>
            </a:pPr>
            <a:r>
              <a:rPr b="1" lang="en-GB" sz="2500">
                <a:solidFill>
                  <a:srgbClr val="434343"/>
                </a:solidFill>
              </a:rPr>
              <a:t>29%</a:t>
            </a:r>
            <a:r>
              <a:rPr lang="en-GB" sz="2500">
                <a:solidFill>
                  <a:srgbClr val="434343"/>
                </a:solidFill>
              </a:rPr>
              <a:t> screen reader</a:t>
            </a:r>
            <a:endParaRPr sz="2500">
              <a:solidFill>
                <a:srgbClr val="434343"/>
              </a:solidFill>
            </a:endParaRPr>
          </a:p>
          <a:p>
            <a:pPr indent="0" lvl="0" marL="0" rtl="0" algn="l">
              <a:lnSpc>
                <a:spcPct val="115000"/>
              </a:lnSpc>
              <a:spcBef>
                <a:spcPts val="800"/>
              </a:spcBef>
              <a:spcAft>
                <a:spcPts val="0"/>
              </a:spcAft>
              <a:buNone/>
            </a:pPr>
            <a:r>
              <a:rPr b="1" lang="en-GB" sz="2500">
                <a:solidFill>
                  <a:srgbClr val="434343"/>
                </a:solidFill>
              </a:rPr>
              <a:t>18%</a:t>
            </a:r>
            <a:r>
              <a:rPr lang="en-GB" sz="2500">
                <a:solidFill>
                  <a:srgbClr val="434343"/>
                </a:solidFill>
              </a:rPr>
              <a:t> voice control</a:t>
            </a:r>
            <a:endParaRPr sz="2500">
              <a:solidFill>
                <a:srgbClr val="434343"/>
              </a:solidFill>
            </a:endParaRPr>
          </a:p>
          <a:p>
            <a:pPr indent="0" lvl="0" marL="0" rtl="0" algn="l">
              <a:lnSpc>
                <a:spcPct val="115000"/>
              </a:lnSpc>
              <a:spcBef>
                <a:spcPts val="800"/>
              </a:spcBef>
              <a:spcAft>
                <a:spcPts val="0"/>
              </a:spcAft>
              <a:buNone/>
            </a:pPr>
            <a:r>
              <a:rPr b="1" lang="en-GB" sz="2500">
                <a:solidFill>
                  <a:srgbClr val="434343"/>
                </a:solidFill>
              </a:rPr>
              <a:t>15%</a:t>
            </a:r>
            <a:r>
              <a:rPr lang="en-GB" sz="2500">
                <a:solidFill>
                  <a:srgbClr val="434343"/>
                </a:solidFill>
              </a:rPr>
              <a:t> readability</a:t>
            </a:r>
            <a:endParaRPr sz="2500">
              <a:solidFill>
                <a:srgbClr val="434343"/>
              </a:solidFill>
            </a:endParaRPr>
          </a:p>
          <a:p>
            <a:pPr indent="0" lvl="0" marL="0" rtl="0" algn="l">
              <a:lnSpc>
                <a:spcPct val="115000"/>
              </a:lnSpc>
              <a:spcBef>
                <a:spcPts val="800"/>
              </a:spcBef>
              <a:spcAft>
                <a:spcPts val="0"/>
              </a:spcAft>
              <a:buNone/>
            </a:pPr>
            <a:r>
              <a:rPr lang="en-GB" sz="2500">
                <a:solidFill>
                  <a:srgbClr val="434343"/>
                </a:solidFill>
              </a:rPr>
              <a:t>People also adjust </a:t>
            </a:r>
            <a:r>
              <a:rPr lang="en-GB" sz="2500">
                <a:solidFill>
                  <a:srgbClr val="434343"/>
                </a:solidFill>
              </a:rPr>
              <a:t>their</a:t>
            </a:r>
            <a:r>
              <a:rPr lang="en-GB" sz="2500">
                <a:solidFill>
                  <a:srgbClr val="434343"/>
                </a:solidFill>
              </a:rPr>
              <a:t> browser settings - text size, colour - or use different input devices.</a:t>
            </a:r>
            <a:endParaRPr sz="2500">
              <a:solidFill>
                <a:srgbClr val="434343"/>
              </a:solidFill>
            </a:endParaRPr>
          </a:p>
          <a:p>
            <a:pPr indent="0" lvl="0" marL="0" rtl="0" algn="l">
              <a:lnSpc>
                <a:spcPct val="115000"/>
              </a:lnSpc>
              <a:spcBef>
                <a:spcPts val="800"/>
              </a:spcBef>
              <a:spcAft>
                <a:spcPts val="800"/>
              </a:spcAft>
              <a:buNone/>
            </a:pPr>
            <a:r>
              <a:t/>
            </a:r>
            <a:endParaRPr sz="2500">
              <a:solidFill>
                <a:srgbClr val="434343"/>
              </a:solidFill>
            </a:endParaRPr>
          </a:p>
        </p:txBody>
      </p:sp>
      <p:sp>
        <p:nvSpPr>
          <p:cNvPr id="465" name="Google Shape;465;p75"/>
          <p:cNvSpPr txBox="1"/>
          <p:nvPr/>
        </p:nvSpPr>
        <p:spPr>
          <a:xfrm>
            <a:off x="301625" y="259150"/>
            <a:ext cx="8814000" cy="8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4800">
                <a:latin typeface="Atkinson Hyperlegible"/>
                <a:ea typeface="Atkinson Hyperlegible"/>
                <a:cs typeface="Atkinson Hyperlegible"/>
                <a:sym typeface="Atkinson Hyperlegible"/>
              </a:rPr>
              <a:t>Most used assistive software</a:t>
            </a:r>
            <a:endParaRPr b="1" sz="4800">
              <a:latin typeface="Atkinson Hyperlegible"/>
              <a:ea typeface="Atkinson Hyperlegible"/>
              <a:cs typeface="Atkinson Hyperlegible"/>
              <a:sym typeface="Atkinson Hyperlegibl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469" name="Shape 469"/>
        <p:cNvGrpSpPr/>
        <p:nvPr/>
      </p:nvGrpSpPr>
      <p:grpSpPr>
        <a:xfrm>
          <a:off x="0" y="0"/>
          <a:ext cx="0" cy="0"/>
          <a:chOff x="0" y="0"/>
          <a:chExt cx="0" cy="0"/>
        </a:xfrm>
      </p:grpSpPr>
      <p:sp>
        <p:nvSpPr>
          <p:cNvPr id="470" name="Google Shape;470;p76"/>
          <p:cNvSpPr txBox="1"/>
          <p:nvPr/>
        </p:nvSpPr>
        <p:spPr>
          <a:xfrm>
            <a:off x="540000" y="2228400"/>
            <a:ext cx="86040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A process for making things</a:t>
            </a:r>
            <a:endParaRPr b="1" sz="7200">
              <a:solidFill>
                <a:srgbClr val="FFFFFF"/>
              </a:solidFill>
              <a:latin typeface="Atkinson Hyperlegible"/>
              <a:ea typeface="Atkinson Hyperlegible"/>
              <a:cs typeface="Atkinson Hyperlegible"/>
              <a:sym typeface="Atkinson Hyperlegible"/>
            </a:endParaRPr>
          </a:p>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accessible</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77"/>
          <p:cNvPicPr preferRelativeResize="0"/>
          <p:nvPr/>
        </p:nvPicPr>
        <p:blipFill rotWithShape="1">
          <a:blip r:embed="rId3">
            <a:alphaModFix/>
          </a:blip>
          <a:srcRect b="7665" l="5998" r="13596" t="3721"/>
          <a:stretch/>
        </p:blipFill>
        <p:spPr>
          <a:xfrm>
            <a:off x="4586100" y="0"/>
            <a:ext cx="4557900" cy="6857999"/>
          </a:xfrm>
          <a:prstGeom prst="rect">
            <a:avLst/>
          </a:prstGeom>
          <a:noFill/>
          <a:ln>
            <a:noFill/>
          </a:ln>
        </p:spPr>
      </p:pic>
      <p:sp>
        <p:nvSpPr>
          <p:cNvPr id="476" name="Google Shape;476;p77"/>
          <p:cNvSpPr txBox="1"/>
          <p:nvPr/>
        </p:nvSpPr>
        <p:spPr>
          <a:xfrm>
            <a:off x="301625" y="1274100"/>
            <a:ext cx="4284600" cy="38790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GB" sz="6000">
                <a:latin typeface="Atkinson Hyperlegible"/>
                <a:ea typeface="Atkinson Hyperlegible"/>
                <a:cs typeface="Atkinson Hyperlegible"/>
                <a:sym typeface="Atkinson Hyperlegible"/>
              </a:rPr>
              <a:t>Making services accessible is not hard</a:t>
            </a:r>
            <a:endParaRPr b="1" sz="6000">
              <a:latin typeface="Atkinson Hyperlegible"/>
              <a:ea typeface="Atkinson Hyperlegible"/>
              <a:cs typeface="Atkinson Hyperlegible"/>
              <a:sym typeface="Atkinson Hyperlegibl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8"/>
          <p:cNvSpPr txBox="1"/>
          <p:nvPr/>
        </p:nvSpPr>
        <p:spPr>
          <a:xfrm>
            <a:off x="301625" y="259150"/>
            <a:ext cx="85407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latin typeface="Atkinson Hyperlegible"/>
                <a:ea typeface="Atkinson Hyperlegible"/>
                <a:cs typeface="Atkinson Hyperlegible"/>
                <a:sym typeface="Atkinson Hyperlegible"/>
              </a:rPr>
              <a:t>1. </a:t>
            </a:r>
            <a:r>
              <a:rPr b="1" lang="en-GB" sz="4800">
                <a:latin typeface="Atkinson Hyperlegible"/>
                <a:ea typeface="Atkinson Hyperlegible"/>
                <a:cs typeface="Atkinson Hyperlegible"/>
                <a:sym typeface="Atkinson Hyperlegible"/>
              </a:rPr>
              <a:t>Research access needs and think about accessibility from the start.</a:t>
            </a:r>
            <a:endParaRPr b="1" sz="4800">
              <a:latin typeface="Atkinson Hyperlegible"/>
              <a:ea typeface="Atkinson Hyperlegible"/>
              <a:cs typeface="Atkinson Hyperlegible"/>
              <a:sym typeface="Atkinson Hyperlegible"/>
            </a:endParaRPr>
          </a:p>
          <a:p>
            <a:pPr indent="0" lvl="0" marL="0" rtl="0" algn="l">
              <a:spcBef>
                <a:spcPts val="0"/>
              </a:spcBef>
              <a:spcAft>
                <a:spcPts val="0"/>
              </a:spcAft>
              <a:buNone/>
            </a:pPr>
            <a:r>
              <a:rPr b="1" lang="en-GB" sz="4800">
                <a:latin typeface="Atkinson Hyperlegible"/>
                <a:ea typeface="Atkinson Hyperlegible"/>
                <a:cs typeface="Atkinson Hyperlegible"/>
                <a:sym typeface="Atkinson Hyperlegible"/>
              </a:rPr>
              <a:t> </a:t>
            </a:r>
            <a:endParaRPr b="1" sz="4800">
              <a:latin typeface="Atkinson Hyperlegible"/>
              <a:ea typeface="Atkinson Hyperlegible"/>
              <a:cs typeface="Atkinson Hyperlegible"/>
              <a:sym typeface="Atkinson Hyperlegible"/>
            </a:endParaRPr>
          </a:p>
        </p:txBody>
      </p:sp>
      <p:pic>
        <p:nvPicPr>
          <p:cNvPr id="482" name="Google Shape;482;p78"/>
          <p:cNvPicPr preferRelativeResize="0"/>
          <p:nvPr/>
        </p:nvPicPr>
        <p:blipFill>
          <a:blip r:embed="rId3">
            <a:alphaModFix/>
          </a:blip>
          <a:stretch>
            <a:fillRect/>
          </a:stretch>
        </p:blipFill>
        <p:spPr>
          <a:xfrm>
            <a:off x="421150" y="2935123"/>
            <a:ext cx="2743387" cy="2714000"/>
          </a:xfrm>
          <a:prstGeom prst="rect">
            <a:avLst/>
          </a:prstGeom>
          <a:noFill/>
          <a:ln>
            <a:noFill/>
          </a:ln>
        </p:spPr>
      </p:pic>
      <p:pic>
        <p:nvPicPr>
          <p:cNvPr id="483" name="Google Shape;483;p78"/>
          <p:cNvPicPr preferRelativeResize="0"/>
          <p:nvPr/>
        </p:nvPicPr>
        <p:blipFill>
          <a:blip r:embed="rId4">
            <a:alphaModFix/>
          </a:blip>
          <a:stretch>
            <a:fillRect/>
          </a:stretch>
        </p:blipFill>
        <p:spPr>
          <a:xfrm>
            <a:off x="3249395" y="2935123"/>
            <a:ext cx="2694272" cy="2714000"/>
          </a:xfrm>
          <a:prstGeom prst="rect">
            <a:avLst/>
          </a:prstGeom>
          <a:noFill/>
          <a:ln>
            <a:noFill/>
          </a:ln>
        </p:spPr>
      </p:pic>
      <p:pic>
        <p:nvPicPr>
          <p:cNvPr id="484" name="Google Shape;484;p78"/>
          <p:cNvPicPr preferRelativeResize="0"/>
          <p:nvPr/>
        </p:nvPicPr>
        <p:blipFill>
          <a:blip r:embed="rId5">
            <a:alphaModFix/>
          </a:blip>
          <a:stretch>
            <a:fillRect/>
          </a:stretch>
        </p:blipFill>
        <p:spPr>
          <a:xfrm>
            <a:off x="6028525" y="2909795"/>
            <a:ext cx="2694275" cy="276465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Screenshot of PDF for poster: https://github.com/UKHomeOffice/posters/blob/master/accessibility/researching-access-needs/Research-who_to_include_when%3F.pdf" id="489" name="Google Shape;489;p79" title="Researching access needs: who to include when"/>
          <p:cNvPicPr preferRelativeResize="0"/>
          <p:nvPr/>
        </p:nvPicPr>
        <p:blipFill rotWithShape="1">
          <a:blip r:embed="rId3">
            <a:alphaModFix/>
          </a:blip>
          <a:srcRect b="7577" l="3885" r="4270" t="22516"/>
          <a:stretch/>
        </p:blipFill>
        <p:spPr>
          <a:xfrm>
            <a:off x="301650" y="1921800"/>
            <a:ext cx="8540699" cy="4384151"/>
          </a:xfrm>
          <a:prstGeom prst="rect">
            <a:avLst/>
          </a:prstGeom>
          <a:noFill/>
          <a:ln>
            <a:noFill/>
          </a:ln>
        </p:spPr>
      </p:pic>
      <p:sp>
        <p:nvSpPr>
          <p:cNvPr id="490" name="Google Shape;490;p79"/>
          <p:cNvSpPr txBox="1"/>
          <p:nvPr/>
        </p:nvSpPr>
        <p:spPr>
          <a:xfrm>
            <a:off x="301650" y="259150"/>
            <a:ext cx="85407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latin typeface="Atkinson Hyperlegible"/>
                <a:ea typeface="Atkinson Hyperlegible"/>
                <a:cs typeface="Atkinson Hyperlegible"/>
                <a:sym typeface="Atkinson Hyperlegible"/>
              </a:rPr>
              <a:t>Research access needs:</a:t>
            </a:r>
            <a:br>
              <a:rPr b="1" lang="en-GB" sz="4800">
                <a:latin typeface="Atkinson Hyperlegible"/>
                <a:ea typeface="Atkinson Hyperlegible"/>
                <a:cs typeface="Atkinson Hyperlegible"/>
                <a:sym typeface="Atkinson Hyperlegible"/>
              </a:rPr>
            </a:br>
            <a:r>
              <a:rPr b="1" lang="en-GB" sz="4800">
                <a:latin typeface="Atkinson Hyperlegible"/>
                <a:ea typeface="Atkinson Hyperlegible"/>
                <a:cs typeface="Atkinson Hyperlegible"/>
                <a:sym typeface="Atkinson Hyperlegible"/>
              </a:rPr>
              <a:t>who to include when</a:t>
            </a:r>
            <a:endParaRPr b="1" sz="4800">
              <a:latin typeface="Atkinson Hyperlegible"/>
              <a:ea typeface="Atkinson Hyperlegible"/>
              <a:cs typeface="Atkinson Hyperlegible"/>
              <a:sym typeface="Atkinson Hyperlegible"/>
            </a:endParaRPr>
          </a:p>
          <a:p>
            <a:pPr indent="0" lvl="0" marL="0" rtl="0" algn="l">
              <a:spcBef>
                <a:spcPts val="0"/>
              </a:spcBef>
              <a:spcAft>
                <a:spcPts val="0"/>
              </a:spcAft>
              <a:buNone/>
            </a:pPr>
            <a:r>
              <a:rPr b="1" lang="en-GB" sz="4800">
                <a:latin typeface="Atkinson Hyperlegible"/>
                <a:ea typeface="Atkinson Hyperlegible"/>
                <a:cs typeface="Atkinson Hyperlegible"/>
                <a:sym typeface="Atkinson Hyperlegible"/>
              </a:rPr>
              <a:t> </a:t>
            </a:r>
            <a:endParaRPr b="1" sz="4800">
              <a:latin typeface="Atkinson Hyperlegible"/>
              <a:ea typeface="Atkinson Hyperlegible"/>
              <a:cs typeface="Atkinson Hyperlegible"/>
              <a:sym typeface="Atkinson Hyperlegible"/>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80"/>
          <p:cNvSpPr txBox="1"/>
          <p:nvPr/>
        </p:nvSpPr>
        <p:spPr>
          <a:xfrm>
            <a:off x="301625" y="259150"/>
            <a:ext cx="8842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dk1"/>
                </a:solidFill>
                <a:latin typeface="Atkinson Hyperlegible"/>
                <a:ea typeface="Atkinson Hyperlegible"/>
                <a:cs typeface="Atkinson Hyperlegible"/>
                <a:sym typeface="Atkinson Hyperlegible"/>
              </a:rPr>
              <a:t>2. </a:t>
            </a:r>
            <a:r>
              <a:rPr b="1" lang="en-GB" sz="4800">
                <a:solidFill>
                  <a:schemeClr val="dk1"/>
                </a:solidFill>
                <a:latin typeface="Atkinson Hyperlegible"/>
                <a:ea typeface="Atkinson Hyperlegible"/>
                <a:cs typeface="Atkinson Hyperlegible"/>
                <a:sym typeface="Atkinson Hyperlegible"/>
              </a:rPr>
              <a:t>Consider end-to-end as well as digital</a:t>
            </a:r>
            <a:endParaRPr b="1" sz="4800">
              <a:latin typeface="Atkinson Hyperlegible"/>
              <a:ea typeface="Atkinson Hyperlegible"/>
              <a:cs typeface="Atkinson Hyperlegible"/>
              <a:sym typeface="Atkinson Hyperlegible"/>
            </a:endParaRPr>
          </a:p>
        </p:txBody>
      </p:sp>
      <p:sp>
        <p:nvSpPr>
          <p:cNvPr id="496" name="Google Shape;496;p80"/>
          <p:cNvSpPr/>
          <p:nvPr/>
        </p:nvSpPr>
        <p:spPr>
          <a:xfrm>
            <a:off x="296175" y="2537425"/>
            <a:ext cx="1709400" cy="1401900"/>
          </a:xfrm>
          <a:prstGeom prst="homePlate">
            <a:avLst>
              <a:gd fmla="val 50000" name="adj"/>
            </a:avLst>
          </a:prstGeom>
          <a:solidFill>
            <a:srgbClr val="674EA7"/>
          </a:solidFill>
          <a:ln>
            <a:noFill/>
          </a:ln>
        </p:spPr>
        <p:txBody>
          <a:bodyPr anchorCtr="0" anchor="ctr" bIns="91425" lIns="91425" spcFirstLastPara="1" rIns="0" wrap="square" tIns="91425">
            <a:noAutofit/>
          </a:bodyPr>
          <a:lstStyle/>
          <a:p>
            <a:pPr indent="0" lvl="0" marL="0" rtl="0" algn="l">
              <a:spcBef>
                <a:spcPts val="0"/>
              </a:spcBef>
              <a:spcAft>
                <a:spcPts val="0"/>
              </a:spcAft>
              <a:buNone/>
            </a:pPr>
            <a:r>
              <a:rPr b="1" lang="en-GB" sz="2000">
                <a:solidFill>
                  <a:srgbClr val="FFFFFF"/>
                </a:solidFill>
                <a:latin typeface="Atkinson Hyperlegible"/>
                <a:ea typeface="Atkinson Hyperlegible"/>
                <a:cs typeface="Atkinson Hyperlegible"/>
                <a:sym typeface="Atkinson Hyperlegible"/>
              </a:rPr>
              <a:t>Find out what you have to do</a:t>
            </a:r>
            <a:endParaRPr b="1" sz="2000">
              <a:solidFill>
                <a:srgbClr val="FFFFFF"/>
              </a:solidFill>
              <a:latin typeface="Atkinson Hyperlegible"/>
              <a:ea typeface="Atkinson Hyperlegible"/>
              <a:cs typeface="Atkinson Hyperlegible"/>
              <a:sym typeface="Atkinson Hyperlegible"/>
            </a:endParaRPr>
          </a:p>
        </p:txBody>
      </p:sp>
      <p:sp>
        <p:nvSpPr>
          <p:cNvPr id="497" name="Google Shape;497;p80"/>
          <p:cNvSpPr/>
          <p:nvPr/>
        </p:nvSpPr>
        <p:spPr>
          <a:xfrm>
            <a:off x="2005397" y="2537425"/>
            <a:ext cx="1709400" cy="1401900"/>
          </a:xfrm>
          <a:prstGeom prst="homePlate">
            <a:avLst>
              <a:gd fmla="val 50000" name="adj"/>
            </a:avLst>
          </a:prstGeom>
          <a:solidFill>
            <a:srgbClr val="674EA7"/>
          </a:solidFill>
          <a:ln>
            <a:noFill/>
          </a:ln>
        </p:spPr>
        <p:txBody>
          <a:bodyPr anchorCtr="0" anchor="ctr" bIns="91425" lIns="91425" spcFirstLastPara="1" rIns="0" wrap="square" tIns="91425">
            <a:noAutofit/>
          </a:bodyPr>
          <a:lstStyle/>
          <a:p>
            <a:pPr indent="0" lvl="0" marL="0" rtl="0" algn="l">
              <a:spcBef>
                <a:spcPts val="0"/>
              </a:spcBef>
              <a:spcAft>
                <a:spcPts val="0"/>
              </a:spcAft>
              <a:buNone/>
            </a:pPr>
            <a:r>
              <a:rPr b="1" lang="en-GB" sz="2000">
                <a:solidFill>
                  <a:srgbClr val="FFFFFF"/>
                </a:solidFill>
                <a:latin typeface="Atkinson Hyperlegible"/>
                <a:ea typeface="Atkinson Hyperlegible"/>
                <a:cs typeface="Atkinson Hyperlegible"/>
                <a:sym typeface="Atkinson Hyperlegible"/>
              </a:rPr>
              <a:t>Check the guidance</a:t>
            </a:r>
            <a:endParaRPr b="1" sz="2000">
              <a:solidFill>
                <a:srgbClr val="FFFFFF"/>
              </a:solidFill>
              <a:latin typeface="Atkinson Hyperlegible"/>
              <a:ea typeface="Atkinson Hyperlegible"/>
              <a:cs typeface="Atkinson Hyperlegible"/>
              <a:sym typeface="Atkinson Hyperlegible"/>
            </a:endParaRPr>
          </a:p>
        </p:txBody>
      </p:sp>
      <p:sp>
        <p:nvSpPr>
          <p:cNvPr id="498" name="Google Shape;498;p80"/>
          <p:cNvSpPr/>
          <p:nvPr/>
        </p:nvSpPr>
        <p:spPr>
          <a:xfrm>
            <a:off x="3714601" y="2537425"/>
            <a:ext cx="1709400" cy="1401900"/>
          </a:xfrm>
          <a:prstGeom prst="homePlate">
            <a:avLst>
              <a:gd fmla="val 50000" name="adj"/>
            </a:avLst>
          </a:prstGeom>
          <a:solidFill>
            <a:schemeClr val="dk1"/>
          </a:solidFill>
          <a:ln>
            <a:noFill/>
          </a:ln>
        </p:spPr>
        <p:txBody>
          <a:bodyPr anchorCtr="0" anchor="ctr" bIns="91425" lIns="91425" spcFirstLastPara="1" rIns="0" wrap="square" tIns="91425">
            <a:noAutofit/>
          </a:bodyPr>
          <a:lstStyle/>
          <a:p>
            <a:pPr indent="0" lvl="0" marL="0" rtl="0" algn="l">
              <a:spcBef>
                <a:spcPts val="0"/>
              </a:spcBef>
              <a:spcAft>
                <a:spcPts val="0"/>
              </a:spcAft>
              <a:buNone/>
            </a:pPr>
            <a:r>
              <a:rPr b="1" lang="en-GB" sz="2000">
                <a:solidFill>
                  <a:srgbClr val="FFFFFF"/>
                </a:solidFill>
                <a:latin typeface="Atkinson Hyperlegible"/>
                <a:ea typeface="Atkinson Hyperlegible"/>
                <a:cs typeface="Atkinson Hyperlegible"/>
                <a:sym typeface="Atkinson Hyperlegible"/>
              </a:rPr>
              <a:t>Register online</a:t>
            </a:r>
            <a:endParaRPr b="1" sz="2000">
              <a:solidFill>
                <a:srgbClr val="FFFFFF"/>
              </a:solidFill>
              <a:latin typeface="Atkinson Hyperlegible"/>
              <a:ea typeface="Atkinson Hyperlegible"/>
              <a:cs typeface="Atkinson Hyperlegible"/>
              <a:sym typeface="Atkinson Hyperlegible"/>
            </a:endParaRPr>
          </a:p>
        </p:txBody>
      </p:sp>
      <p:sp>
        <p:nvSpPr>
          <p:cNvPr id="499" name="Google Shape;499;p80"/>
          <p:cNvSpPr/>
          <p:nvPr/>
        </p:nvSpPr>
        <p:spPr>
          <a:xfrm>
            <a:off x="5423823" y="2537425"/>
            <a:ext cx="1709400" cy="1401900"/>
          </a:xfrm>
          <a:prstGeom prst="homePlate">
            <a:avLst>
              <a:gd fmla="val 50000" name="adj"/>
            </a:avLst>
          </a:prstGeom>
          <a:solidFill>
            <a:srgbClr val="674EA7"/>
          </a:solidFill>
          <a:ln>
            <a:noFill/>
          </a:ln>
        </p:spPr>
        <p:txBody>
          <a:bodyPr anchorCtr="0" anchor="ctr" bIns="91425" lIns="91425" spcFirstLastPara="1" rIns="0" wrap="square" tIns="91425">
            <a:noAutofit/>
          </a:bodyPr>
          <a:lstStyle/>
          <a:p>
            <a:pPr indent="0" lvl="0" marL="0" rtl="0" algn="l">
              <a:spcBef>
                <a:spcPts val="0"/>
              </a:spcBef>
              <a:spcAft>
                <a:spcPts val="0"/>
              </a:spcAft>
              <a:buNone/>
            </a:pPr>
            <a:r>
              <a:rPr b="1" lang="en-GB" sz="2000">
                <a:solidFill>
                  <a:srgbClr val="FFFFFF"/>
                </a:solidFill>
                <a:latin typeface="Atkinson Hyperlegible"/>
                <a:ea typeface="Atkinson Hyperlegible"/>
                <a:cs typeface="Atkinson Hyperlegible"/>
                <a:sym typeface="Atkinson Hyperlegible"/>
              </a:rPr>
              <a:t>Print paper certificate</a:t>
            </a:r>
            <a:endParaRPr b="1" sz="2000">
              <a:solidFill>
                <a:srgbClr val="FFFFFF"/>
              </a:solidFill>
              <a:latin typeface="Atkinson Hyperlegible"/>
              <a:ea typeface="Atkinson Hyperlegible"/>
              <a:cs typeface="Atkinson Hyperlegible"/>
              <a:sym typeface="Atkinson Hyperlegible"/>
            </a:endParaRPr>
          </a:p>
        </p:txBody>
      </p:sp>
      <p:sp>
        <p:nvSpPr>
          <p:cNvPr id="500" name="Google Shape;500;p80"/>
          <p:cNvSpPr/>
          <p:nvPr/>
        </p:nvSpPr>
        <p:spPr>
          <a:xfrm>
            <a:off x="7133026" y="2537425"/>
            <a:ext cx="1709400" cy="1401900"/>
          </a:xfrm>
          <a:prstGeom prst="homePlate">
            <a:avLst>
              <a:gd fmla="val 50000" name="adj"/>
            </a:avLst>
          </a:prstGeom>
          <a:solidFill>
            <a:srgbClr val="674EA7"/>
          </a:solidFill>
          <a:ln>
            <a:noFill/>
          </a:ln>
        </p:spPr>
        <p:txBody>
          <a:bodyPr anchorCtr="0" anchor="ctr" bIns="91425" lIns="91425" spcFirstLastPara="1" rIns="0" wrap="square" tIns="91425">
            <a:noAutofit/>
          </a:bodyPr>
          <a:lstStyle/>
          <a:p>
            <a:pPr indent="0" lvl="0" marL="0" rtl="0" algn="l">
              <a:spcBef>
                <a:spcPts val="0"/>
              </a:spcBef>
              <a:spcAft>
                <a:spcPts val="0"/>
              </a:spcAft>
              <a:buNone/>
            </a:pPr>
            <a:r>
              <a:rPr b="1" lang="en-GB" sz="2000">
                <a:solidFill>
                  <a:srgbClr val="FFFFFF"/>
                </a:solidFill>
                <a:latin typeface="Atkinson Hyperlegible"/>
                <a:ea typeface="Atkinson Hyperlegible"/>
                <a:cs typeface="Atkinson Hyperlegible"/>
                <a:sym typeface="Atkinson Hyperlegible"/>
              </a:rPr>
              <a:t>Scan with mobile</a:t>
            </a:r>
            <a:endParaRPr b="1" sz="2000">
              <a:solidFill>
                <a:srgbClr val="FFFFFF"/>
              </a:solidFill>
              <a:latin typeface="Atkinson Hyperlegible"/>
              <a:ea typeface="Atkinson Hyperlegible"/>
              <a:cs typeface="Atkinson Hyperlegible"/>
              <a:sym typeface="Atkinson Hyperlegible"/>
            </a:endParaRPr>
          </a:p>
        </p:txBody>
      </p:sp>
      <p:sp>
        <p:nvSpPr>
          <p:cNvPr id="501" name="Google Shape;501;p80"/>
          <p:cNvSpPr/>
          <p:nvPr/>
        </p:nvSpPr>
        <p:spPr>
          <a:xfrm>
            <a:off x="3323700" y="4149925"/>
            <a:ext cx="2139000" cy="1928400"/>
          </a:xfrm>
          <a:prstGeom prst="upArrow">
            <a:avLst>
              <a:gd fmla="val 50000" name="adj1"/>
              <a:gd fmla="val 51114"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200">
                <a:solidFill>
                  <a:srgbClr val="FFFFFF"/>
                </a:solidFill>
                <a:latin typeface="Atkinson Hyperlegible"/>
                <a:ea typeface="Atkinson Hyperlegible"/>
                <a:cs typeface="Atkinson Hyperlegible"/>
                <a:sym typeface="Atkinson Hyperlegible"/>
              </a:rPr>
              <a:t>Not just this bit</a:t>
            </a:r>
            <a:endParaRPr b="1" sz="2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5" name="Shape 505"/>
        <p:cNvGrpSpPr/>
        <p:nvPr/>
      </p:nvGrpSpPr>
      <p:grpSpPr>
        <a:xfrm>
          <a:off x="0" y="0"/>
          <a:ext cx="0" cy="0"/>
          <a:chOff x="0" y="0"/>
          <a:chExt cx="0" cy="0"/>
        </a:xfrm>
      </p:grpSpPr>
      <p:pic>
        <p:nvPicPr>
          <p:cNvPr id="506" name="Google Shape;506;p81" title="Road with a sleeping police officer hump and a set of roadwork barriers preventing use of the pavement"/>
          <p:cNvPicPr preferRelativeResize="0"/>
          <p:nvPr/>
        </p:nvPicPr>
        <p:blipFill rotWithShape="1">
          <a:blip r:embed="rId3">
            <a:alphaModFix/>
          </a:blip>
          <a:srcRect b="16754" l="0" r="0" t="5858"/>
          <a:stretch/>
        </p:blipFill>
        <p:spPr>
          <a:xfrm>
            <a:off x="301625" y="304325"/>
            <a:ext cx="8540750" cy="5411575"/>
          </a:xfrm>
          <a:prstGeom prst="rect">
            <a:avLst/>
          </a:prstGeom>
          <a:noFill/>
          <a:ln>
            <a:noFill/>
          </a:ln>
        </p:spPr>
      </p:pic>
      <p:sp>
        <p:nvSpPr>
          <p:cNvPr id="507" name="Google Shape;507;p81"/>
          <p:cNvSpPr txBox="1"/>
          <p:nvPr/>
        </p:nvSpPr>
        <p:spPr>
          <a:xfrm>
            <a:off x="301625" y="5715900"/>
            <a:ext cx="8604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dk1"/>
                </a:solidFill>
                <a:latin typeface="Atkinson Hyperlegible"/>
                <a:ea typeface="Atkinson Hyperlegible"/>
                <a:cs typeface="Atkinson Hyperlegible"/>
                <a:sym typeface="Atkinson Hyperlegible"/>
              </a:rPr>
              <a:t>Barriers and speed bumps</a:t>
            </a:r>
            <a:endParaRPr b="1" sz="4800">
              <a:solidFill>
                <a:schemeClr val="dk1"/>
              </a:solidFill>
              <a:latin typeface="Atkinson Hyperlegible"/>
              <a:ea typeface="Atkinson Hyperlegible"/>
              <a:cs typeface="Atkinson Hyperlegible"/>
              <a:sym typeface="Atkinson Hyperlegible"/>
            </a:endParaRPr>
          </a:p>
        </p:txBody>
      </p:sp>
      <p:sp>
        <p:nvSpPr>
          <p:cNvPr id="508" name="Google Shape;508;p81"/>
          <p:cNvSpPr/>
          <p:nvPr/>
        </p:nvSpPr>
        <p:spPr>
          <a:xfrm>
            <a:off x="301625" y="341825"/>
            <a:ext cx="2208600" cy="990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Atkinson Hyperlegible"/>
                <a:ea typeface="Atkinson Hyperlegible"/>
                <a:cs typeface="Atkinson Hyperlegible"/>
                <a:sym typeface="Atkinson Hyperlegible"/>
              </a:rPr>
              <a:t>Removed because presentation was slightly too long</a:t>
            </a:r>
            <a:endParaRPr b="1" sz="18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8" name="Shape 88"/>
        <p:cNvGrpSpPr/>
        <p:nvPr/>
      </p:nvGrpSpPr>
      <p:grpSpPr>
        <a:xfrm>
          <a:off x="0" y="0"/>
          <a:ext cx="0" cy="0"/>
          <a:chOff x="0" y="0"/>
          <a:chExt cx="0" cy="0"/>
        </a:xfrm>
      </p:grpSpPr>
      <p:sp>
        <p:nvSpPr>
          <p:cNvPr id="89" name="Google Shape;89;p19"/>
          <p:cNvSpPr txBox="1"/>
          <p:nvPr/>
        </p:nvSpPr>
        <p:spPr>
          <a:xfrm>
            <a:off x="301625" y="259150"/>
            <a:ext cx="6858300" cy="618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latin typeface="Atkinson Hyperlegible"/>
                <a:ea typeface="Atkinson Hyperlegible"/>
                <a:cs typeface="Atkinson Hyperlegible"/>
                <a:sym typeface="Atkinson Hyperlegible"/>
              </a:rPr>
              <a:t>Designed TCP/IP</a:t>
            </a:r>
            <a:endParaRPr b="1" sz="3000">
              <a:latin typeface="Atkinson Hyperlegible"/>
              <a:ea typeface="Atkinson Hyperlegible"/>
              <a:cs typeface="Atkinson Hyperlegible"/>
              <a:sym typeface="Atkinson Hyperlegible"/>
            </a:endParaRPr>
          </a:p>
          <a:p>
            <a:pPr indent="0" lvl="0" marL="0" rtl="0" algn="l">
              <a:spcBef>
                <a:spcPts val="1200"/>
              </a:spcBef>
              <a:spcAft>
                <a:spcPts val="0"/>
              </a:spcAft>
              <a:buNone/>
            </a:pPr>
            <a:r>
              <a:rPr b="1" lang="en-GB" sz="3000">
                <a:latin typeface="Atkinson Hyperlegible"/>
                <a:ea typeface="Atkinson Hyperlegible"/>
                <a:cs typeface="Atkinson Hyperlegible"/>
                <a:sym typeface="Atkinson Hyperlegible"/>
              </a:rPr>
              <a:t>Developed the first commercial email system</a:t>
            </a:r>
            <a:endParaRPr b="1" sz="3000">
              <a:latin typeface="Atkinson Hyperlegible"/>
              <a:ea typeface="Atkinson Hyperlegible"/>
              <a:cs typeface="Atkinson Hyperlegible"/>
              <a:sym typeface="Atkinson Hyperlegible"/>
            </a:endParaRPr>
          </a:p>
          <a:p>
            <a:pPr indent="0" lvl="0" marL="0" rtl="0" algn="l">
              <a:spcBef>
                <a:spcPts val="1200"/>
              </a:spcBef>
              <a:spcAft>
                <a:spcPts val="0"/>
              </a:spcAft>
              <a:buNone/>
            </a:pPr>
            <a:r>
              <a:rPr b="1" lang="en-GB" sz="3000">
                <a:latin typeface="Atkinson Hyperlegible"/>
                <a:ea typeface="Atkinson Hyperlegible"/>
                <a:cs typeface="Atkinson Hyperlegible"/>
                <a:sym typeface="Atkinson Hyperlegible"/>
              </a:rPr>
              <a:t>One of "the fathers of the Internet"</a:t>
            </a:r>
            <a:endParaRPr b="1" sz="3000">
              <a:latin typeface="Atkinson Hyperlegible"/>
              <a:ea typeface="Atkinson Hyperlegible"/>
              <a:cs typeface="Atkinson Hyperlegible"/>
              <a:sym typeface="Atkinson Hyperlegible"/>
            </a:endParaRPr>
          </a:p>
          <a:p>
            <a:pPr indent="0" lvl="0" marL="0" rtl="0" algn="l">
              <a:spcBef>
                <a:spcPts val="1200"/>
              </a:spcBef>
              <a:spcAft>
                <a:spcPts val="0"/>
              </a:spcAft>
              <a:buNone/>
            </a:pPr>
            <a:r>
              <a:rPr b="1" lang="en-GB" sz="3000">
                <a:latin typeface="Atkinson Hyperlegible"/>
                <a:ea typeface="Atkinson Hyperlegible"/>
                <a:cs typeface="Atkinson Hyperlegible"/>
                <a:sym typeface="Atkinson Hyperlegible"/>
              </a:rPr>
              <a:t>Google Chief Internet Evangelist</a:t>
            </a:r>
            <a:endParaRPr b="1" sz="3000">
              <a:latin typeface="Atkinson Hyperlegible"/>
              <a:ea typeface="Atkinson Hyperlegible"/>
              <a:cs typeface="Atkinson Hyperlegible"/>
              <a:sym typeface="Atkinson Hyperlegible"/>
            </a:endParaRPr>
          </a:p>
          <a:p>
            <a:pPr indent="0" lvl="0" marL="0" rtl="0" algn="l">
              <a:spcBef>
                <a:spcPts val="1200"/>
              </a:spcBef>
              <a:spcAft>
                <a:spcPts val="0"/>
              </a:spcAft>
              <a:buNone/>
            </a:pPr>
            <a:r>
              <a:rPr b="1" lang="en-GB" sz="3000">
                <a:latin typeface="Atkinson Hyperlegible"/>
                <a:ea typeface="Atkinson Hyperlegible"/>
                <a:cs typeface="Atkinson Hyperlegible"/>
                <a:sym typeface="Atkinson Hyperlegible"/>
              </a:rPr>
              <a:t>Fellow of the Royal Society</a:t>
            </a:r>
            <a:endParaRPr b="1" sz="3000">
              <a:latin typeface="Atkinson Hyperlegible"/>
              <a:ea typeface="Atkinson Hyperlegible"/>
              <a:cs typeface="Atkinson Hyperlegible"/>
              <a:sym typeface="Atkinson Hyperlegible"/>
            </a:endParaRPr>
          </a:p>
          <a:p>
            <a:pPr indent="0" lvl="0" marL="0" rtl="0" algn="l">
              <a:spcBef>
                <a:spcPts val="1200"/>
              </a:spcBef>
              <a:spcAft>
                <a:spcPts val="0"/>
              </a:spcAft>
              <a:buNone/>
            </a:pPr>
            <a:r>
              <a:rPr b="1" lang="en-GB" sz="3000">
                <a:latin typeface="Atkinson Hyperlegible"/>
                <a:ea typeface="Atkinson Hyperlegible"/>
                <a:cs typeface="Atkinson Hyperlegible"/>
                <a:sym typeface="Atkinson Hyperlegible"/>
              </a:rPr>
              <a:t>Has worn hearing implants from the age of 13</a:t>
            </a:r>
            <a:endParaRPr b="1" sz="3000">
              <a:latin typeface="Atkinson Hyperlegible"/>
              <a:ea typeface="Atkinson Hyperlegible"/>
              <a:cs typeface="Atkinson Hyperlegible"/>
              <a:sym typeface="Atkinson Hyperlegible"/>
            </a:endParaRPr>
          </a:p>
          <a:p>
            <a:pPr indent="0" lvl="0" marL="0" rtl="0" algn="l">
              <a:spcBef>
                <a:spcPts val="1200"/>
              </a:spcBef>
              <a:spcAft>
                <a:spcPts val="1200"/>
              </a:spcAft>
              <a:buNone/>
            </a:pPr>
            <a:r>
              <a:rPr b="1" lang="en-GB" sz="3000">
                <a:latin typeface="Atkinson Hyperlegible"/>
                <a:ea typeface="Atkinson Hyperlegible"/>
                <a:cs typeface="Atkinson Hyperlegible"/>
                <a:sym typeface="Atkinson Hyperlegible"/>
              </a:rPr>
              <a:t>“[email] was hugely attractive to me because it replaced uncertain voice calls with the clarity of text”</a:t>
            </a:r>
            <a:endParaRPr b="1" sz="3000">
              <a:latin typeface="Atkinson Hyperlegible"/>
              <a:ea typeface="Atkinson Hyperlegible"/>
              <a:cs typeface="Atkinson Hyperlegible"/>
              <a:sym typeface="Atkinson Hyperlegible"/>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2" name="Shape 512"/>
        <p:cNvGrpSpPr/>
        <p:nvPr/>
      </p:nvGrpSpPr>
      <p:grpSpPr>
        <a:xfrm>
          <a:off x="0" y="0"/>
          <a:ext cx="0" cy="0"/>
          <a:chOff x="0" y="0"/>
          <a:chExt cx="0" cy="0"/>
        </a:xfrm>
      </p:grpSpPr>
      <p:pic>
        <p:nvPicPr>
          <p:cNvPr id="513" name="Google Shape;513;p82"/>
          <p:cNvPicPr preferRelativeResize="0"/>
          <p:nvPr/>
        </p:nvPicPr>
        <p:blipFill>
          <a:blip r:embed="rId3">
            <a:alphaModFix/>
          </a:blip>
          <a:stretch>
            <a:fillRect/>
          </a:stretch>
        </p:blipFill>
        <p:spPr>
          <a:xfrm>
            <a:off x="301625" y="259150"/>
            <a:ext cx="4270374" cy="4235658"/>
          </a:xfrm>
          <a:prstGeom prst="rect">
            <a:avLst/>
          </a:prstGeom>
          <a:noFill/>
          <a:ln cap="flat" cmpd="sng" w="9525">
            <a:solidFill>
              <a:srgbClr val="666666"/>
            </a:solidFill>
            <a:prstDash val="solid"/>
            <a:round/>
            <a:headEnd len="sm" w="sm" type="none"/>
            <a:tailEnd len="sm" w="sm" type="none"/>
          </a:ln>
        </p:spPr>
      </p:pic>
      <p:pic>
        <p:nvPicPr>
          <p:cNvPr id="514" name="Google Shape;514;p82"/>
          <p:cNvPicPr preferRelativeResize="0"/>
          <p:nvPr/>
        </p:nvPicPr>
        <p:blipFill rotWithShape="1">
          <a:blip r:embed="rId4">
            <a:alphaModFix/>
          </a:blip>
          <a:srcRect b="0" l="0" r="36552" t="32813"/>
          <a:stretch/>
        </p:blipFill>
        <p:spPr>
          <a:xfrm>
            <a:off x="3854850" y="1626300"/>
            <a:ext cx="4987525" cy="3961100"/>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sp>
        <p:nvSpPr>
          <p:cNvPr id="515" name="Google Shape;515;p82"/>
          <p:cNvSpPr/>
          <p:nvPr/>
        </p:nvSpPr>
        <p:spPr>
          <a:xfrm>
            <a:off x="532175" y="2564850"/>
            <a:ext cx="2231700" cy="2736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82"/>
          <p:cNvSpPr txBox="1"/>
          <p:nvPr/>
        </p:nvSpPr>
        <p:spPr>
          <a:xfrm>
            <a:off x="301625" y="5756475"/>
            <a:ext cx="8842500" cy="800400"/>
          </a:xfrm>
          <a:prstGeom prst="rect">
            <a:avLst/>
          </a:prstGeom>
          <a:noFill/>
          <a:ln>
            <a:noFill/>
          </a:ln>
        </p:spPr>
        <p:txBody>
          <a:bodyPr anchorCtr="0" anchor="t" bIns="91425" lIns="91425" spcFirstLastPara="1" rIns="91425" wrap="square" tIns="91425">
            <a:spAutoFit/>
          </a:bodyPr>
          <a:lstStyle/>
          <a:p>
            <a:pPr indent="0" lvl="0" marL="0" rtl="0" algn="l">
              <a:spcBef>
                <a:spcPts val="3000"/>
              </a:spcBef>
              <a:spcAft>
                <a:spcPts val="0"/>
              </a:spcAft>
              <a:buNone/>
            </a:pPr>
            <a:r>
              <a:rPr b="1" lang="en-GB" sz="4000">
                <a:solidFill>
                  <a:schemeClr val="dk1"/>
                </a:solidFill>
                <a:latin typeface="Atkinson Hyperlegible"/>
                <a:ea typeface="Atkinson Hyperlegible"/>
                <a:cs typeface="Atkinson Hyperlegible"/>
                <a:sym typeface="Atkinson Hyperlegible"/>
              </a:rPr>
              <a:t>Barrier</a:t>
            </a:r>
            <a:endParaRPr b="1" sz="4000">
              <a:latin typeface="Atkinson Hyperlegible"/>
              <a:ea typeface="Atkinson Hyperlegible"/>
              <a:cs typeface="Atkinson Hyperlegible"/>
              <a:sym typeface="Atkinson Hyperlegible"/>
            </a:endParaRPr>
          </a:p>
        </p:txBody>
      </p:sp>
      <p:sp>
        <p:nvSpPr>
          <p:cNvPr id="517" name="Google Shape;517;p82"/>
          <p:cNvSpPr/>
          <p:nvPr/>
        </p:nvSpPr>
        <p:spPr>
          <a:xfrm>
            <a:off x="4726350" y="341825"/>
            <a:ext cx="2208600" cy="990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Atkinson Hyperlegible"/>
                <a:ea typeface="Atkinson Hyperlegible"/>
                <a:cs typeface="Atkinson Hyperlegible"/>
                <a:sym typeface="Atkinson Hyperlegible"/>
              </a:rPr>
              <a:t>Removed because presentation was slightly too long</a:t>
            </a:r>
            <a:endParaRPr b="1" sz="18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1" name="Shape 521"/>
        <p:cNvGrpSpPr/>
        <p:nvPr/>
      </p:nvGrpSpPr>
      <p:grpSpPr>
        <a:xfrm>
          <a:off x="0" y="0"/>
          <a:ext cx="0" cy="0"/>
          <a:chOff x="0" y="0"/>
          <a:chExt cx="0" cy="0"/>
        </a:xfrm>
      </p:grpSpPr>
      <p:pic>
        <p:nvPicPr>
          <p:cNvPr id="522" name="Google Shape;522;p83"/>
          <p:cNvPicPr preferRelativeResize="0"/>
          <p:nvPr/>
        </p:nvPicPr>
        <p:blipFill>
          <a:blip r:embed="rId3">
            <a:alphaModFix/>
          </a:blip>
          <a:stretch>
            <a:fillRect/>
          </a:stretch>
        </p:blipFill>
        <p:spPr>
          <a:xfrm>
            <a:off x="1705200" y="259150"/>
            <a:ext cx="5003576" cy="5443074"/>
          </a:xfrm>
          <a:prstGeom prst="rect">
            <a:avLst/>
          </a:prstGeom>
          <a:noFill/>
          <a:ln cap="flat" cmpd="sng" w="9525">
            <a:solidFill>
              <a:srgbClr val="666666"/>
            </a:solidFill>
            <a:prstDash val="solid"/>
            <a:round/>
            <a:headEnd len="sm" w="sm" type="none"/>
            <a:tailEnd len="sm" w="sm" type="none"/>
          </a:ln>
          <a:effectLst>
            <a:outerShdw blurRad="57150" rotWithShape="0" algn="bl" dir="5400000" dist="19050">
              <a:srgbClr val="000000">
                <a:alpha val="50000"/>
              </a:srgbClr>
            </a:outerShdw>
          </a:effectLst>
        </p:spPr>
      </p:pic>
      <p:sp>
        <p:nvSpPr>
          <p:cNvPr id="523" name="Google Shape;523;p83"/>
          <p:cNvSpPr txBox="1"/>
          <p:nvPr/>
        </p:nvSpPr>
        <p:spPr>
          <a:xfrm>
            <a:off x="301625" y="5756475"/>
            <a:ext cx="8842500" cy="800400"/>
          </a:xfrm>
          <a:prstGeom prst="rect">
            <a:avLst/>
          </a:prstGeom>
          <a:noFill/>
          <a:ln>
            <a:noFill/>
          </a:ln>
        </p:spPr>
        <p:txBody>
          <a:bodyPr anchorCtr="0" anchor="t" bIns="91425" lIns="91425" spcFirstLastPara="1" rIns="91425" wrap="square" tIns="91425">
            <a:spAutoFit/>
          </a:bodyPr>
          <a:lstStyle/>
          <a:p>
            <a:pPr indent="0" lvl="0" marL="0" rtl="0" algn="l">
              <a:spcBef>
                <a:spcPts val="3000"/>
              </a:spcBef>
              <a:spcAft>
                <a:spcPts val="0"/>
              </a:spcAft>
              <a:buNone/>
            </a:pPr>
            <a:r>
              <a:rPr b="1" lang="en-GB" sz="4000">
                <a:solidFill>
                  <a:schemeClr val="dk1"/>
                </a:solidFill>
                <a:latin typeface="Atkinson Hyperlegible"/>
                <a:ea typeface="Atkinson Hyperlegible"/>
                <a:cs typeface="Atkinson Hyperlegible"/>
                <a:sym typeface="Atkinson Hyperlegible"/>
              </a:rPr>
              <a:t>Speed bump</a:t>
            </a:r>
            <a:endParaRPr b="1" sz="4000">
              <a:latin typeface="Atkinson Hyperlegible"/>
              <a:ea typeface="Atkinson Hyperlegible"/>
              <a:cs typeface="Atkinson Hyperlegible"/>
              <a:sym typeface="Atkinson Hyperlegible"/>
            </a:endParaRPr>
          </a:p>
        </p:txBody>
      </p:sp>
      <p:sp>
        <p:nvSpPr>
          <p:cNvPr id="524" name="Google Shape;524;p83"/>
          <p:cNvSpPr/>
          <p:nvPr/>
        </p:nvSpPr>
        <p:spPr>
          <a:xfrm>
            <a:off x="301625" y="341825"/>
            <a:ext cx="2208600" cy="990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Atkinson Hyperlegible"/>
                <a:ea typeface="Atkinson Hyperlegible"/>
                <a:cs typeface="Atkinson Hyperlegible"/>
                <a:sym typeface="Atkinson Hyperlegible"/>
              </a:rPr>
              <a:t>Removed because presentation was slightly too long</a:t>
            </a:r>
            <a:endParaRPr b="1" sz="18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8" name="Shape 528"/>
        <p:cNvGrpSpPr/>
        <p:nvPr/>
      </p:nvGrpSpPr>
      <p:grpSpPr>
        <a:xfrm>
          <a:off x="0" y="0"/>
          <a:ext cx="0" cy="0"/>
          <a:chOff x="0" y="0"/>
          <a:chExt cx="0" cy="0"/>
        </a:xfrm>
      </p:grpSpPr>
      <p:pic>
        <p:nvPicPr>
          <p:cNvPr id="529" name="Google Shape;529;p84" title="5. Find the file in your folder structure - is it in downloads, desktop, your last folder or somewhere more tidy?"/>
          <p:cNvPicPr preferRelativeResize="0"/>
          <p:nvPr/>
        </p:nvPicPr>
        <p:blipFill rotWithShape="1">
          <a:blip r:embed="rId3">
            <a:alphaModFix/>
          </a:blip>
          <a:srcRect b="0" l="0" r="27150" t="0"/>
          <a:stretch/>
        </p:blipFill>
        <p:spPr>
          <a:xfrm>
            <a:off x="3505900" y="3212375"/>
            <a:ext cx="2132200" cy="2132200"/>
          </a:xfrm>
          <a:prstGeom prst="rect">
            <a:avLst/>
          </a:prstGeom>
          <a:noFill/>
          <a:ln cap="flat" cmpd="sng" w="9525">
            <a:solidFill>
              <a:srgbClr val="666666"/>
            </a:solidFill>
            <a:prstDash val="solid"/>
            <a:round/>
            <a:headEnd len="sm" w="sm" type="none"/>
            <a:tailEnd len="sm" w="sm" type="none"/>
          </a:ln>
        </p:spPr>
      </p:pic>
      <p:pic>
        <p:nvPicPr>
          <p:cNvPr id="530" name="Google Shape;530;p84" title="1. Read and understand the question"/>
          <p:cNvPicPr preferRelativeResize="0"/>
          <p:nvPr/>
        </p:nvPicPr>
        <p:blipFill rotWithShape="1">
          <a:blip r:embed="rId4">
            <a:alphaModFix/>
          </a:blip>
          <a:srcRect b="8071" l="0" r="0" t="0"/>
          <a:stretch/>
        </p:blipFill>
        <p:spPr>
          <a:xfrm>
            <a:off x="301625" y="259150"/>
            <a:ext cx="2132199" cy="2132201"/>
          </a:xfrm>
          <a:prstGeom prst="rect">
            <a:avLst/>
          </a:prstGeom>
          <a:noFill/>
          <a:ln cap="flat" cmpd="sng" w="9525">
            <a:solidFill>
              <a:srgbClr val="666666"/>
            </a:solidFill>
            <a:prstDash val="solid"/>
            <a:round/>
            <a:headEnd len="sm" w="sm" type="none"/>
            <a:tailEnd len="sm" w="sm" type="none"/>
          </a:ln>
        </p:spPr>
      </p:pic>
      <p:pic>
        <p:nvPicPr>
          <p:cNvPr id="531" name="Google Shape;531;p84" title="2. Find pen and paper and physically sign (even if you are blind or have reduced mobility)"/>
          <p:cNvPicPr preferRelativeResize="0"/>
          <p:nvPr/>
        </p:nvPicPr>
        <p:blipFill rotWithShape="1">
          <a:blip r:embed="rId5">
            <a:alphaModFix/>
          </a:blip>
          <a:srcRect b="0" l="34478" r="9274" t="0"/>
          <a:stretch/>
        </p:blipFill>
        <p:spPr>
          <a:xfrm>
            <a:off x="3505900" y="259150"/>
            <a:ext cx="2132200" cy="2132201"/>
          </a:xfrm>
          <a:prstGeom prst="rect">
            <a:avLst/>
          </a:prstGeom>
          <a:noFill/>
          <a:ln cap="flat" cmpd="sng" w="9525">
            <a:solidFill>
              <a:srgbClr val="666666"/>
            </a:solidFill>
            <a:prstDash val="solid"/>
            <a:round/>
            <a:headEnd len="sm" w="sm" type="none"/>
            <a:tailEnd len="sm" w="sm" type="none"/>
          </a:ln>
        </p:spPr>
      </p:pic>
      <p:pic>
        <p:nvPicPr>
          <p:cNvPr id="532" name="Google Shape;532;p84" title="3. Scan or photograph the signature (you might already have this file)"/>
          <p:cNvPicPr preferRelativeResize="0"/>
          <p:nvPr/>
        </p:nvPicPr>
        <p:blipFill rotWithShape="1">
          <a:blip r:embed="rId6">
            <a:alphaModFix/>
          </a:blip>
          <a:srcRect b="10434" l="0" r="40255" t="0"/>
          <a:stretch/>
        </p:blipFill>
        <p:spPr>
          <a:xfrm>
            <a:off x="6710175" y="259150"/>
            <a:ext cx="2132201" cy="2132200"/>
          </a:xfrm>
          <a:prstGeom prst="rect">
            <a:avLst/>
          </a:prstGeom>
          <a:noFill/>
          <a:ln cap="flat" cmpd="sng" w="9525">
            <a:solidFill>
              <a:srgbClr val="666666"/>
            </a:solidFill>
            <a:prstDash val="solid"/>
            <a:round/>
            <a:headEnd len="sm" w="sm" type="none"/>
            <a:tailEnd len="sm" w="sm" type="none"/>
          </a:ln>
        </p:spPr>
      </p:pic>
      <p:pic>
        <p:nvPicPr>
          <p:cNvPr id="533" name="Google Shape;533;p84" title="4. Possibly, email it from your phone to the computer you are using"/>
          <p:cNvPicPr preferRelativeResize="0"/>
          <p:nvPr/>
        </p:nvPicPr>
        <p:blipFill>
          <a:blip r:embed="rId7">
            <a:alphaModFix/>
          </a:blip>
          <a:stretch>
            <a:fillRect/>
          </a:stretch>
        </p:blipFill>
        <p:spPr>
          <a:xfrm>
            <a:off x="301625" y="3217275"/>
            <a:ext cx="2132200" cy="2122388"/>
          </a:xfrm>
          <a:prstGeom prst="rect">
            <a:avLst/>
          </a:prstGeom>
          <a:noFill/>
          <a:ln cap="flat" cmpd="sng" w="9525">
            <a:solidFill>
              <a:srgbClr val="666666"/>
            </a:solidFill>
            <a:prstDash val="solid"/>
            <a:round/>
            <a:headEnd len="sm" w="sm" type="none"/>
            <a:tailEnd len="sm" w="sm" type="none"/>
          </a:ln>
        </p:spPr>
      </p:pic>
      <p:pic>
        <p:nvPicPr>
          <p:cNvPr id="534" name="Google Shape;534;p84" title="6. Finally, upload it to the form"/>
          <p:cNvPicPr preferRelativeResize="0"/>
          <p:nvPr/>
        </p:nvPicPr>
        <p:blipFill rotWithShape="1">
          <a:blip r:embed="rId4">
            <a:alphaModFix/>
          </a:blip>
          <a:srcRect b="8071" l="0" r="0" t="0"/>
          <a:stretch/>
        </p:blipFill>
        <p:spPr>
          <a:xfrm>
            <a:off x="6710175" y="3212375"/>
            <a:ext cx="2132199" cy="2132201"/>
          </a:xfrm>
          <a:prstGeom prst="rect">
            <a:avLst/>
          </a:prstGeom>
          <a:noFill/>
          <a:ln cap="flat" cmpd="sng" w="9525">
            <a:solidFill>
              <a:srgbClr val="666666"/>
            </a:solidFill>
            <a:prstDash val="solid"/>
            <a:round/>
            <a:headEnd len="sm" w="sm" type="none"/>
            <a:tailEnd len="sm" w="sm" type="none"/>
          </a:ln>
        </p:spPr>
      </p:pic>
      <p:sp>
        <p:nvSpPr>
          <p:cNvPr id="535" name="Google Shape;535;p84"/>
          <p:cNvSpPr txBox="1"/>
          <p:nvPr/>
        </p:nvSpPr>
        <p:spPr>
          <a:xfrm>
            <a:off x="919375" y="2409363"/>
            <a:ext cx="896700" cy="789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7200">
              <a:solidFill>
                <a:srgbClr val="CC0000"/>
              </a:solidFill>
              <a:latin typeface="Atkinson Hyperlegible"/>
              <a:ea typeface="Atkinson Hyperlegible"/>
              <a:cs typeface="Atkinson Hyperlegible"/>
              <a:sym typeface="Atkinson Hyperlegible"/>
            </a:endParaRPr>
          </a:p>
        </p:txBody>
      </p:sp>
      <p:sp>
        <p:nvSpPr>
          <p:cNvPr id="536" name="Google Shape;536;p84"/>
          <p:cNvSpPr/>
          <p:nvPr/>
        </p:nvSpPr>
        <p:spPr>
          <a:xfrm>
            <a:off x="898375" y="1981050"/>
            <a:ext cx="938700" cy="9387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GB" sz="7200">
                <a:solidFill>
                  <a:srgbClr val="CC0000"/>
                </a:solidFill>
                <a:latin typeface="Atkinson Hyperlegible"/>
                <a:ea typeface="Atkinson Hyperlegible"/>
                <a:cs typeface="Atkinson Hyperlegible"/>
                <a:sym typeface="Atkinson Hyperlegible"/>
              </a:rPr>
              <a:t>1</a:t>
            </a:r>
            <a:endParaRPr/>
          </a:p>
        </p:txBody>
      </p:sp>
      <p:sp>
        <p:nvSpPr>
          <p:cNvPr id="537" name="Google Shape;537;p84"/>
          <p:cNvSpPr/>
          <p:nvPr/>
        </p:nvSpPr>
        <p:spPr>
          <a:xfrm>
            <a:off x="4102650" y="1981050"/>
            <a:ext cx="938700" cy="9387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7200">
                <a:solidFill>
                  <a:srgbClr val="CC0000"/>
                </a:solidFill>
                <a:latin typeface="Atkinson Hyperlegible"/>
                <a:ea typeface="Atkinson Hyperlegible"/>
                <a:cs typeface="Atkinson Hyperlegible"/>
                <a:sym typeface="Atkinson Hyperlegible"/>
              </a:rPr>
              <a:t>2</a:t>
            </a:r>
            <a:endParaRPr/>
          </a:p>
        </p:txBody>
      </p:sp>
      <p:sp>
        <p:nvSpPr>
          <p:cNvPr id="538" name="Google Shape;538;p84"/>
          <p:cNvSpPr/>
          <p:nvPr/>
        </p:nvSpPr>
        <p:spPr>
          <a:xfrm>
            <a:off x="7306925" y="1981050"/>
            <a:ext cx="938700" cy="9387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7200">
                <a:solidFill>
                  <a:srgbClr val="CC0000"/>
                </a:solidFill>
                <a:latin typeface="Atkinson Hyperlegible"/>
                <a:ea typeface="Atkinson Hyperlegible"/>
                <a:cs typeface="Atkinson Hyperlegible"/>
                <a:sym typeface="Atkinson Hyperlegible"/>
              </a:rPr>
              <a:t>3</a:t>
            </a:r>
            <a:endParaRPr/>
          </a:p>
        </p:txBody>
      </p:sp>
      <p:sp>
        <p:nvSpPr>
          <p:cNvPr id="539" name="Google Shape;539;p84"/>
          <p:cNvSpPr/>
          <p:nvPr/>
        </p:nvSpPr>
        <p:spPr>
          <a:xfrm>
            <a:off x="845200" y="4875175"/>
            <a:ext cx="938700" cy="9387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7200">
                <a:solidFill>
                  <a:srgbClr val="CC0000"/>
                </a:solidFill>
                <a:latin typeface="Atkinson Hyperlegible"/>
                <a:ea typeface="Atkinson Hyperlegible"/>
                <a:cs typeface="Atkinson Hyperlegible"/>
                <a:sym typeface="Atkinson Hyperlegible"/>
              </a:rPr>
              <a:t>4</a:t>
            </a:r>
            <a:endParaRPr/>
          </a:p>
        </p:txBody>
      </p:sp>
      <p:sp>
        <p:nvSpPr>
          <p:cNvPr id="540" name="Google Shape;540;p84"/>
          <p:cNvSpPr/>
          <p:nvPr/>
        </p:nvSpPr>
        <p:spPr>
          <a:xfrm>
            <a:off x="4102650" y="4875175"/>
            <a:ext cx="938700" cy="9387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7200">
                <a:solidFill>
                  <a:srgbClr val="CC0000"/>
                </a:solidFill>
                <a:latin typeface="Atkinson Hyperlegible"/>
                <a:ea typeface="Atkinson Hyperlegible"/>
                <a:cs typeface="Atkinson Hyperlegible"/>
                <a:sym typeface="Atkinson Hyperlegible"/>
              </a:rPr>
              <a:t>5</a:t>
            </a:r>
            <a:endParaRPr/>
          </a:p>
        </p:txBody>
      </p:sp>
      <p:sp>
        <p:nvSpPr>
          <p:cNvPr id="541" name="Google Shape;541;p84"/>
          <p:cNvSpPr/>
          <p:nvPr/>
        </p:nvSpPr>
        <p:spPr>
          <a:xfrm>
            <a:off x="7306925" y="4875175"/>
            <a:ext cx="938700" cy="9387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GB" sz="7200">
                <a:solidFill>
                  <a:srgbClr val="CC0000"/>
                </a:solidFill>
                <a:latin typeface="Atkinson Hyperlegible"/>
                <a:ea typeface="Atkinson Hyperlegible"/>
                <a:cs typeface="Atkinson Hyperlegible"/>
                <a:sym typeface="Atkinson Hyperlegible"/>
              </a:rPr>
              <a:t>6</a:t>
            </a:r>
            <a:endParaRPr/>
          </a:p>
        </p:txBody>
      </p:sp>
      <p:sp>
        <p:nvSpPr>
          <p:cNvPr id="542" name="Google Shape;542;p84"/>
          <p:cNvSpPr/>
          <p:nvPr/>
        </p:nvSpPr>
        <p:spPr>
          <a:xfrm>
            <a:off x="301625" y="341825"/>
            <a:ext cx="2208600" cy="990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Atkinson Hyperlegible"/>
                <a:ea typeface="Atkinson Hyperlegible"/>
                <a:cs typeface="Atkinson Hyperlegible"/>
                <a:sym typeface="Atkinson Hyperlegible"/>
              </a:rPr>
              <a:t>Removed because presentation was slightly too long</a:t>
            </a:r>
            <a:endParaRPr b="1" sz="1800">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5"/>
          <p:cNvSpPr txBox="1"/>
          <p:nvPr/>
        </p:nvSpPr>
        <p:spPr>
          <a:xfrm>
            <a:off x="301625" y="259150"/>
            <a:ext cx="8842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dk1"/>
                </a:solidFill>
                <a:latin typeface="Atkinson Hyperlegible"/>
                <a:ea typeface="Atkinson Hyperlegible"/>
                <a:cs typeface="Atkinson Hyperlegible"/>
                <a:sym typeface="Atkinson Hyperlegible"/>
              </a:rPr>
              <a:t>3</a:t>
            </a:r>
            <a:r>
              <a:rPr b="1" lang="en-GB" sz="4800">
                <a:solidFill>
                  <a:schemeClr val="dk1"/>
                </a:solidFill>
                <a:latin typeface="Atkinson Hyperlegible"/>
                <a:ea typeface="Atkinson Hyperlegible"/>
                <a:cs typeface="Atkinson Hyperlegible"/>
                <a:sym typeface="Atkinson Hyperlegible"/>
              </a:rPr>
              <a:t>. </a:t>
            </a:r>
            <a:r>
              <a:rPr b="1" lang="en-GB" sz="4800">
                <a:solidFill>
                  <a:schemeClr val="dk1"/>
                </a:solidFill>
                <a:latin typeface="Atkinson Hyperlegible"/>
                <a:ea typeface="Atkinson Hyperlegible"/>
                <a:cs typeface="Atkinson Hyperlegible"/>
                <a:sym typeface="Atkinson Hyperlegible"/>
              </a:rPr>
              <a:t>Design an accessible service</a:t>
            </a:r>
            <a:endParaRPr b="1" sz="4800">
              <a:latin typeface="Atkinson Hyperlegible"/>
              <a:ea typeface="Atkinson Hyperlegible"/>
              <a:cs typeface="Atkinson Hyperlegible"/>
              <a:sym typeface="Atkinson Hyperlegible"/>
            </a:endParaRPr>
          </a:p>
        </p:txBody>
      </p:sp>
      <p:sp>
        <p:nvSpPr>
          <p:cNvPr id="548" name="Google Shape;548;p85"/>
          <p:cNvSpPr/>
          <p:nvPr/>
        </p:nvSpPr>
        <p:spPr>
          <a:xfrm>
            <a:off x="2539775" y="2654397"/>
            <a:ext cx="4365900" cy="524700"/>
          </a:xfrm>
          <a:prstGeom prst="rect">
            <a:avLst/>
          </a:prstGeom>
          <a:solidFill>
            <a:srgbClr val="674EA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FFFFFF"/>
                </a:solidFill>
                <a:latin typeface="Atkinson Hyperlegible"/>
                <a:ea typeface="Atkinson Hyperlegible"/>
                <a:cs typeface="Atkinson Hyperlegible"/>
                <a:sym typeface="Atkinson Hyperlegible"/>
              </a:rPr>
              <a:t>Tasks and journey</a:t>
            </a:r>
            <a:endParaRPr sz="3000">
              <a:solidFill>
                <a:srgbClr val="FFFFFF"/>
              </a:solidFill>
              <a:latin typeface="Atkinson Hyperlegible"/>
              <a:ea typeface="Atkinson Hyperlegible"/>
              <a:cs typeface="Atkinson Hyperlegible"/>
              <a:sym typeface="Atkinson Hyperlegible"/>
            </a:endParaRPr>
          </a:p>
        </p:txBody>
      </p:sp>
      <p:sp>
        <p:nvSpPr>
          <p:cNvPr id="549" name="Google Shape;549;p85"/>
          <p:cNvSpPr/>
          <p:nvPr/>
        </p:nvSpPr>
        <p:spPr>
          <a:xfrm>
            <a:off x="2539775" y="3255869"/>
            <a:ext cx="4365900" cy="5247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FFFFFF"/>
                </a:solidFill>
                <a:latin typeface="Atkinson Hyperlegible"/>
                <a:ea typeface="Atkinson Hyperlegible"/>
                <a:cs typeface="Atkinson Hyperlegible"/>
                <a:sym typeface="Atkinson Hyperlegible"/>
              </a:rPr>
              <a:t>Content</a:t>
            </a:r>
            <a:endParaRPr sz="3000">
              <a:solidFill>
                <a:srgbClr val="FFFFFF"/>
              </a:solidFill>
              <a:latin typeface="Atkinson Hyperlegible"/>
              <a:ea typeface="Atkinson Hyperlegible"/>
              <a:cs typeface="Atkinson Hyperlegible"/>
              <a:sym typeface="Atkinson Hyperlegible"/>
            </a:endParaRPr>
          </a:p>
        </p:txBody>
      </p:sp>
      <p:sp>
        <p:nvSpPr>
          <p:cNvPr id="550" name="Google Shape;550;p85"/>
          <p:cNvSpPr/>
          <p:nvPr/>
        </p:nvSpPr>
        <p:spPr>
          <a:xfrm>
            <a:off x="2539775" y="3857341"/>
            <a:ext cx="4365900" cy="5247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FFFFFF"/>
                </a:solidFill>
                <a:latin typeface="Atkinson Hyperlegible"/>
                <a:ea typeface="Atkinson Hyperlegible"/>
                <a:cs typeface="Atkinson Hyperlegible"/>
                <a:sym typeface="Atkinson Hyperlegible"/>
              </a:rPr>
              <a:t>Patterns</a:t>
            </a:r>
            <a:endParaRPr sz="3000">
              <a:solidFill>
                <a:srgbClr val="FFFFFF"/>
              </a:solidFill>
              <a:latin typeface="Atkinson Hyperlegible"/>
              <a:ea typeface="Atkinson Hyperlegible"/>
              <a:cs typeface="Atkinson Hyperlegible"/>
              <a:sym typeface="Atkinson Hyperlegible"/>
            </a:endParaRPr>
          </a:p>
        </p:txBody>
      </p:sp>
      <p:sp>
        <p:nvSpPr>
          <p:cNvPr id="551" name="Google Shape;551;p85"/>
          <p:cNvSpPr/>
          <p:nvPr/>
        </p:nvSpPr>
        <p:spPr>
          <a:xfrm>
            <a:off x="2539775" y="4458814"/>
            <a:ext cx="4365900" cy="524700"/>
          </a:xfrm>
          <a:prstGeom prst="rect">
            <a:avLst/>
          </a:prstGeom>
          <a:solidFill>
            <a:srgbClr val="783F0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FFFFFF"/>
                </a:solidFill>
                <a:latin typeface="Atkinson Hyperlegible"/>
                <a:ea typeface="Atkinson Hyperlegible"/>
                <a:cs typeface="Atkinson Hyperlegible"/>
                <a:sym typeface="Atkinson Hyperlegible"/>
              </a:rPr>
              <a:t>Components</a:t>
            </a:r>
            <a:endParaRPr sz="3000">
              <a:solidFill>
                <a:srgbClr val="FFFFFF"/>
              </a:solidFill>
              <a:latin typeface="Atkinson Hyperlegible"/>
              <a:ea typeface="Atkinson Hyperlegible"/>
              <a:cs typeface="Atkinson Hyperlegible"/>
              <a:sym typeface="Atkinson Hyperlegible"/>
            </a:endParaRPr>
          </a:p>
        </p:txBody>
      </p:sp>
      <p:sp>
        <p:nvSpPr>
          <p:cNvPr id="552" name="Google Shape;552;p85"/>
          <p:cNvSpPr/>
          <p:nvPr/>
        </p:nvSpPr>
        <p:spPr>
          <a:xfrm>
            <a:off x="2539775" y="5060286"/>
            <a:ext cx="4365900" cy="524700"/>
          </a:xfrm>
          <a:prstGeom prst="rect">
            <a:avLst/>
          </a:prstGeom>
          <a:solidFill>
            <a:srgbClr val="351C7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FFFFFF"/>
                </a:solidFill>
                <a:latin typeface="Atkinson Hyperlegible"/>
                <a:ea typeface="Atkinson Hyperlegible"/>
                <a:cs typeface="Atkinson Hyperlegible"/>
                <a:sym typeface="Atkinson Hyperlegible"/>
              </a:rPr>
              <a:t>Code</a:t>
            </a:r>
            <a:endParaRPr sz="3000">
              <a:solidFill>
                <a:srgbClr val="FFFFFF"/>
              </a:solidFill>
              <a:latin typeface="Atkinson Hyperlegible"/>
              <a:ea typeface="Atkinson Hyperlegible"/>
              <a:cs typeface="Atkinson Hyperlegible"/>
              <a:sym typeface="Atkinson Hyperlegible"/>
            </a:endParaRPr>
          </a:p>
        </p:txBody>
      </p:sp>
      <p:sp>
        <p:nvSpPr>
          <p:cNvPr id="553" name="Google Shape;553;p85"/>
          <p:cNvSpPr/>
          <p:nvPr/>
        </p:nvSpPr>
        <p:spPr>
          <a:xfrm>
            <a:off x="2539775" y="2052925"/>
            <a:ext cx="4365900" cy="5247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FFFFFF"/>
                </a:solidFill>
                <a:latin typeface="Atkinson Hyperlegible"/>
                <a:ea typeface="Atkinson Hyperlegible"/>
                <a:cs typeface="Atkinson Hyperlegible"/>
                <a:sym typeface="Atkinson Hyperlegible"/>
              </a:rPr>
              <a:t>User capabilities</a:t>
            </a:r>
            <a:endParaRPr sz="3000">
              <a:solidFill>
                <a:srgbClr val="FFFFFF"/>
              </a:solidFill>
              <a:latin typeface="Atkinson Hyperlegible"/>
              <a:ea typeface="Atkinson Hyperlegible"/>
              <a:cs typeface="Atkinson Hyperlegible"/>
              <a:sym typeface="Atkinson Hyperlegible"/>
            </a:endParaRPr>
          </a:p>
        </p:txBody>
      </p:sp>
      <p:sp>
        <p:nvSpPr>
          <p:cNvPr id="554" name="Google Shape;554;p85"/>
          <p:cNvSpPr/>
          <p:nvPr/>
        </p:nvSpPr>
        <p:spPr>
          <a:xfrm>
            <a:off x="2539775" y="5661736"/>
            <a:ext cx="4365900" cy="524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FFFFFF"/>
                </a:solidFill>
                <a:latin typeface="Atkinson Hyperlegible"/>
                <a:ea typeface="Atkinson Hyperlegible"/>
                <a:cs typeface="Atkinson Hyperlegible"/>
                <a:sym typeface="Atkinson Hyperlegible"/>
              </a:rPr>
              <a:t>Tech stack</a:t>
            </a:r>
            <a:endParaRPr sz="30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6"/>
          <p:cNvSpPr txBox="1"/>
          <p:nvPr/>
        </p:nvSpPr>
        <p:spPr>
          <a:xfrm>
            <a:off x="301625" y="259150"/>
            <a:ext cx="8842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dk1"/>
                </a:solidFill>
                <a:latin typeface="Atkinson Hyperlegible"/>
                <a:ea typeface="Atkinson Hyperlegible"/>
                <a:cs typeface="Atkinson Hyperlegible"/>
                <a:sym typeface="Atkinson Hyperlegible"/>
              </a:rPr>
              <a:t>4</a:t>
            </a:r>
            <a:r>
              <a:rPr b="1" lang="en-GB" sz="4800">
                <a:solidFill>
                  <a:schemeClr val="dk1"/>
                </a:solidFill>
                <a:latin typeface="Atkinson Hyperlegible"/>
                <a:ea typeface="Atkinson Hyperlegible"/>
                <a:cs typeface="Atkinson Hyperlegible"/>
                <a:sym typeface="Atkinson Hyperlegible"/>
              </a:rPr>
              <a:t>. </a:t>
            </a:r>
            <a:r>
              <a:rPr b="1" lang="en-GB" sz="4800">
                <a:solidFill>
                  <a:schemeClr val="dk1"/>
                </a:solidFill>
                <a:latin typeface="Atkinson Hyperlegible"/>
                <a:ea typeface="Atkinson Hyperlegible"/>
                <a:cs typeface="Atkinson Hyperlegible"/>
                <a:sym typeface="Atkinson Hyperlegible"/>
              </a:rPr>
              <a:t>Build accessibly</a:t>
            </a:r>
            <a:endParaRPr b="1" sz="4800">
              <a:latin typeface="Atkinson Hyperlegible"/>
              <a:ea typeface="Atkinson Hyperlegible"/>
              <a:cs typeface="Atkinson Hyperlegible"/>
              <a:sym typeface="Atkinson Hyperlegible"/>
            </a:endParaRPr>
          </a:p>
        </p:txBody>
      </p:sp>
      <p:pic>
        <p:nvPicPr>
          <p:cNvPr id="560" name="Google Shape;560;p86"/>
          <p:cNvPicPr preferRelativeResize="0"/>
          <p:nvPr/>
        </p:nvPicPr>
        <p:blipFill>
          <a:blip r:embed="rId3">
            <a:alphaModFix/>
          </a:blip>
          <a:stretch>
            <a:fillRect/>
          </a:stretch>
        </p:blipFill>
        <p:spPr>
          <a:xfrm>
            <a:off x="301625" y="1273000"/>
            <a:ext cx="4140035" cy="3004050"/>
          </a:xfrm>
          <a:prstGeom prst="rect">
            <a:avLst/>
          </a:prstGeom>
          <a:noFill/>
          <a:ln cap="flat" cmpd="sng" w="9525">
            <a:solidFill>
              <a:schemeClr val="dk2"/>
            </a:solidFill>
            <a:prstDash val="solid"/>
            <a:round/>
            <a:headEnd len="sm" w="sm" type="none"/>
            <a:tailEnd len="sm" w="sm" type="none"/>
          </a:ln>
        </p:spPr>
      </p:pic>
      <p:sp>
        <p:nvSpPr>
          <p:cNvPr id="561" name="Google Shape;561;p86"/>
          <p:cNvSpPr txBox="1"/>
          <p:nvPr/>
        </p:nvSpPr>
        <p:spPr>
          <a:xfrm>
            <a:off x="301613" y="4277050"/>
            <a:ext cx="4270500" cy="1754700"/>
          </a:xfrm>
          <a:prstGeom prst="rect">
            <a:avLst/>
          </a:prstGeom>
          <a:noFill/>
          <a:ln>
            <a:noFill/>
          </a:ln>
        </p:spPr>
        <p:txBody>
          <a:bodyPr anchorCtr="0" anchor="t" bIns="91425" lIns="91425" spcFirstLastPara="1" rIns="91425" wrap="square" tIns="91425">
            <a:spAutoFit/>
          </a:bodyPr>
          <a:lstStyle/>
          <a:p>
            <a:pPr indent="0" lvl="0" marL="0" rtl="0" algn="l">
              <a:spcBef>
                <a:spcPts val="3000"/>
              </a:spcBef>
              <a:spcAft>
                <a:spcPts val="0"/>
              </a:spcAft>
              <a:buNone/>
            </a:pPr>
            <a:r>
              <a:rPr lang="en-GB" sz="3400">
                <a:solidFill>
                  <a:schemeClr val="dk1"/>
                </a:solidFill>
                <a:latin typeface="Atkinson Hyperlegible"/>
                <a:ea typeface="Atkinson Hyperlegible"/>
                <a:cs typeface="Atkinson Hyperlegible"/>
                <a:sym typeface="Atkinson Hyperlegible"/>
              </a:rPr>
              <a:t>If you use the design system, use it </a:t>
            </a:r>
            <a:r>
              <a:rPr b="1" lang="en-GB" sz="3400">
                <a:solidFill>
                  <a:schemeClr val="dk1"/>
                </a:solidFill>
                <a:latin typeface="Atkinson Hyperlegible"/>
                <a:ea typeface="Atkinson Hyperlegible"/>
                <a:cs typeface="Atkinson Hyperlegible"/>
                <a:sym typeface="Atkinson Hyperlegible"/>
              </a:rPr>
              <a:t>correctly</a:t>
            </a:r>
            <a:endParaRPr b="1" sz="3400">
              <a:latin typeface="Atkinson Hyperlegible"/>
              <a:ea typeface="Atkinson Hyperlegible"/>
              <a:cs typeface="Atkinson Hyperlegible"/>
              <a:sym typeface="Atkinson Hyperlegible"/>
            </a:endParaRPr>
          </a:p>
        </p:txBody>
      </p:sp>
      <p:pic>
        <p:nvPicPr>
          <p:cNvPr id="562" name="Google Shape;562;p86"/>
          <p:cNvPicPr preferRelativeResize="0"/>
          <p:nvPr/>
        </p:nvPicPr>
        <p:blipFill rotWithShape="1">
          <a:blip r:embed="rId4">
            <a:alphaModFix/>
          </a:blip>
          <a:srcRect b="0" l="3750" r="19231" t="0"/>
          <a:stretch/>
        </p:blipFill>
        <p:spPr>
          <a:xfrm>
            <a:off x="4732150" y="1273000"/>
            <a:ext cx="4110225" cy="3004050"/>
          </a:xfrm>
          <a:prstGeom prst="rect">
            <a:avLst/>
          </a:prstGeom>
          <a:noFill/>
          <a:ln cap="flat" cmpd="sng" w="9525">
            <a:solidFill>
              <a:schemeClr val="dk2"/>
            </a:solidFill>
            <a:prstDash val="solid"/>
            <a:round/>
            <a:headEnd len="sm" w="sm" type="none"/>
            <a:tailEnd len="sm" w="sm" type="none"/>
          </a:ln>
        </p:spPr>
      </p:pic>
      <p:sp>
        <p:nvSpPr>
          <p:cNvPr id="563" name="Google Shape;563;p86"/>
          <p:cNvSpPr txBox="1"/>
          <p:nvPr/>
        </p:nvSpPr>
        <p:spPr>
          <a:xfrm>
            <a:off x="4732112" y="4277050"/>
            <a:ext cx="4110300" cy="1754700"/>
          </a:xfrm>
          <a:prstGeom prst="rect">
            <a:avLst/>
          </a:prstGeom>
          <a:noFill/>
          <a:ln>
            <a:noFill/>
          </a:ln>
        </p:spPr>
        <p:txBody>
          <a:bodyPr anchorCtr="0" anchor="t" bIns="91425" lIns="91425" spcFirstLastPara="1" rIns="91425" wrap="square" tIns="91425">
            <a:spAutoFit/>
          </a:bodyPr>
          <a:lstStyle/>
          <a:p>
            <a:pPr indent="0" lvl="0" marL="0" rtl="0" algn="l">
              <a:spcBef>
                <a:spcPts val="3000"/>
              </a:spcBef>
              <a:spcAft>
                <a:spcPts val="0"/>
              </a:spcAft>
              <a:buNone/>
            </a:pPr>
            <a:r>
              <a:rPr lang="en-GB" sz="3400">
                <a:solidFill>
                  <a:schemeClr val="dk1"/>
                </a:solidFill>
                <a:latin typeface="Atkinson Hyperlegible"/>
                <a:ea typeface="Atkinson Hyperlegible"/>
                <a:cs typeface="Atkinson Hyperlegible"/>
                <a:sym typeface="Atkinson Hyperlegible"/>
              </a:rPr>
              <a:t>Use accessibility </a:t>
            </a:r>
            <a:r>
              <a:rPr b="1" lang="en-GB" sz="3400">
                <a:solidFill>
                  <a:schemeClr val="dk1"/>
                </a:solidFill>
                <a:latin typeface="Atkinson Hyperlegible"/>
                <a:ea typeface="Atkinson Hyperlegible"/>
                <a:cs typeface="Atkinson Hyperlegible"/>
                <a:sym typeface="Atkinson Hyperlegible"/>
              </a:rPr>
              <a:t>acceptance criteria</a:t>
            </a:r>
            <a:r>
              <a:rPr lang="en-GB" sz="3400">
                <a:solidFill>
                  <a:schemeClr val="dk1"/>
                </a:solidFill>
                <a:latin typeface="Atkinson Hyperlegible"/>
                <a:ea typeface="Atkinson Hyperlegible"/>
                <a:cs typeface="Atkinson Hyperlegible"/>
                <a:sym typeface="Atkinson Hyperlegible"/>
              </a:rPr>
              <a:t> or definition of done</a:t>
            </a:r>
            <a:endParaRPr b="1" sz="3400">
              <a:latin typeface="Atkinson Hyperlegible"/>
              <a:ea typeface="Atkinson Hyperlegible"/>
              <a:cs typeface="Atkinson Hyperlegible"/>
              <a:sym typeface="Atkinson Hyperlegible"/>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grpSp>
        <p:nvGrpSpPr>
          <p:cNvPr id="568" name="Google Shape;568;p87"/>
          <p:cNvGrpSpPr/>
          <p:nvPr/>
        </p:nvGrpSpPr>
        <p:grpSpPr>
          <a:xfrm>
            <a:off x="595125" y="4261325"/>
            <a:ext cx="6630150" cy="1365250"/>
            <a:chOff x="608100" y="1178000"/>
            <a:chExt cx="6630150" cy="1365250"/>
          </a:xfrm>
        </p:grpSpPr>
        <p:sp>
          <p:nvSpPr>
            <p:cNvPr id="569" name="Google Shape;569;p87"/>
            <p:cNvSpPr/>
            <p:nvPr/>
          </p:nvSpPr>
          <p:spPr>
            <a:xfrm>
              <a:off x="608100" y="17980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S1</a:t>
              </a:r>
              <a:endParaRPr b="1" sz="2500">
                <a:solidFill>
                  <a:schemeClr val="lt1"/>
                </a:solidFill>
                <a:latin typeface="Atkinson Hyperlegible"/>
                <a:ea typeface="Atkinson Hyperlegible"/>
                <a:cs typeface="Atkinson Hyperlegible"/>
                <a:sym typeface="Atkinson Hyperlegible"/>
              </a:endParaRPr>
            </a:p>
          </p:txBody>
        </p:sp>
        <p:sp>
          <p:nvSpPr>
            <p:cNvPr id="570" name="Google Shape;570;p87"/>
            <p:cNvSpPr/>
            <p:nvPr/>
          </p:nvSpPr>
          <p:spPr>
            <a:xfrm>
              <a:off x="1727250" y="17980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S2</a:t>
              </a:r>
              <a:endParaRPr b="1" sz="2500">
                <a:solidFill>
                  <a:schemeClr val="lt1"/>
                </a:solidFill>
                <a:latin typeface="Atkinson Hyperlegible"/>
                <a:ea typeface="Atkinson Hyperlegible"/>
                <a:cs typeface="Atkinson Hyperlegible"/>
                <a:sym typeface="Atkinson Hyperlegible"/>
              </a:endParaRPr>
            </a:p>
          </p:txBody>
        </p:sp>
        <p:sp>
          <p:nvSpPr>
            <p:cNvPr id="571" name="Google Shape;571;p87"/>
            <p:cNvSpPr/>
            <p:nvPr/>
          </p:nvSpPr>
          <p:spPr>
            <a:xfrm>
              <a:off x="2846400" y="17980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S3</a:t>
              </a:r>
              <a:endParaRPr b="1" sz="2500">
                <a:solidFill>
                  <a:schemeClr val="lt1"/>
                </a:solidFill>
                <a:latin typeface="Atkinson Hyperlegible"/>
                <a:ea typeface="Atkinson Hyperlegible"/>
                <a:cs typeface="Atkinson Hyperlegible"/>
                <a:sym typeface="Atkinson Hyperlegible"/>
              </a:endParaRPr>
            </a:p>
          </p:txBody>
        </p:sp>
        <p:sp>
          <p:nvSpPr>
            <p:cNvPr id="572" name="Google Shape;572;p87"/>
            <p:cNvSpPr/>
            <p:nvPr/>
          </p:nvSpPr>
          <p:spPr>
            <a:xfrm>
              <a:off x="3965550" y="17980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S4</a:t>
              </a:r>
              <a:endParaRPr b="1" sz="2500">
                <a:solidFill>
                  <a:schemeClr val="lt1"/>
                </a:solidFill>
                <a:latin typeface="Atkinson Hyperlegible"/>
                <a:ea typeface="Atkinson Hyperlegible"/>
                <a:cs typeface="Atkinson Hyperlegible"/>
                <a:sym typeface="Atkinson Hyperlegible"/>
              </a:endParaRPr>
            </a:p>
          </p:txBody>
        </p:sp>
        <p:sp>
          <p:nvSpPr>
            <p:cNvPr id="573" name="Google Shape;573;p87"/>
            <p:cNvSpPr/>
            <p:nvPr/>
          </p:nvSpPr>
          <p:spPr>
            <a:xfrm>
              <a:off x="5084700" y="17980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S5</a:t>
              </a:r>
              <a:endParaRPr b="1" sz="2500">
                <a:solidFill>
                  <a:schemeClr val="lt1"/>
                </a:solidFill>
                <a:latin typeface="Atkinson Hyperlegible"/>
                <a:ea typeface="Atkinson Hyperlegible"/>
                <a:cs typeface="Atkinson Hyperlegible"/>
                <a:sym typeface="Atkinson Hyperlegible"/>
              </a:endParaRPr>
            </a:p>
          </p:txBody>
        </p:sp>
        <p:sp>
          <p:nvSpPr>
            <p:cNvPr id="574" name="Google Shape;574;p87"/>
            <p:cNvSpPr/>
            <p:nvPr/>
          </p:nvSpPr>
          <p:spPr>
            <a:xfrm>
              <a:off x="785313" y="1178000"/>
              <a:ext cx="679975" cy="620050"/>
            </a:xfrm>
            <a:prstGeom prst="flowChartOffpageConnector">
              <a:avLst/>
            </a:prstGeom>
            <a:solidFill>
              <a:srgbClr val="38761D"/>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latin typeface="Atkinson Hyperlegible"/>
                  <a:ea typeface="Atkinson Hyperlegible"/>
                  <a:cs typeface="Atkinson Hyperlegible"/>
                  <a:sym typeface="Atkinson Hyperlegible"/>
                </a:rPr>
                <a:t>Design + test</a:t>
              </a:r>
              <a:endParaRPr b="1">
                <a:solidFill>
                  <a:schemeClr val="lt1"/>
                </a:solidFill>
                <a:latin typeface="Atkinson Hyperlegible"/>
                <a:ea typeface="Atkinson Hyperlegible"/>
                <a:cs typeface="Atkinson Hyperlegible"/>
                <a:sym typeface="Atkinson Hyperlegible"/>
              </a:endParaRPr>
            </a:p>
          </p:txBody>
        </p:sp>
        <p:sp>
          <p:nvSpPr>
            <p:cNvPr id="575" name="Google Shape;575;p87"/>
            <p:cNvSpPr/>
            <p:nvPr/>
          </p:nvSpPr>
          <p:spPr>
            <a:xfrm>
              <a:off x="1904450" y="1178000"/>
              <a:ext cx="679975" cy="620050"/>
            </a:xfrm>
            <a:prstGeom prst="flowChartOffpageConnector">
              <a:avLst/>
            </a:prstGeom>
            <a:solidFill>
              <a:srgbClr val="38761D"/>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latin typeface="Atkinson Hyperlegible"/>
                  <a:ea typeface="Atkinson Hyperlegible"/>
                  <a:cs typeface="Atkinson Hyperlegible"/>
                  <a:sym typeface="Atkinson Hyperlegible"/>
                </a:rPr>
                <a:t>Design + test</a:t>
              </a:r>
              <a:endParaRPr b="1">
                <a:solidFill>
                  <a:schemeClr val="lt1"/>
                </a:solidFill>
                <a:latin typeface="Atkinson Hyperlegible"/>
                <a:ea typeface="Atkinson Hyperlegible"/>
                <a:cs typeface="Atkinson Hyperlegible"/>
                <a:sym typeface="Atkinson Hyperlegible"/>
              </a:endParaRPr>
            </a:p>
          </p:txBody>
        </p:sp>
        <p:sp>
          <p:nvSpPr>
            <p:cNvPr id="576" name="Google Shape;576;p87"/>
            <p:cNvSpPr/>
            <p:nvPr/>
          </p:nvSpPr>
          <p:spPr>
            <a:xfrm>
              <a:off x="3023563" y="1178000"/>
              <a:ext cx="679975" cy="620050"/>
            </a:xfrm>
            <a:prstGeom prst="flowChartOffpageConnector">
              <a:avLst/>
            </a:prstGeom>
            <a:solidFill>
              <a:srgbClr val="38761D"/>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latin typeface="Atkinson Hyperlegible"/>
                  <a:ea typeface="Atkinson Hyperlegible"/>
                  <a:cs typeface="Atkinson Hyperlegible"/>
                  <a:sym typeface="Atkinson Hyperlegible"/>
                </a:rPr>
                <a:t>Design + test</a:t>
              </a:r>
              <a:endParaRPr b="1">
                <a:solidFill>
                  <a:schemeClr val="lt1"/>
                </a:solidFill>
                <a:latin typeface="Atkinson Hyperlegible"/>
                <a:ea typeface="Atkinson Hyperlegible"/>
                <a:cs typeface="Atkinson Hyperlegible"/>
                <a:sym typeface="Atkinson Hyperlegible"/>
              </a:endParaRPr>
            </a:p>
          </p:txBody>
        </p:sp>
        <p:sp>
          <p:nvSpPr>
            <p:cNvPr id="577" name="Google Shape;577;p87"/>
            <p:cNvSpPr/>
            <p:nvPr/>
          </p:nvSpPr>
          <p:spPr>
            <a:xfrm>
              <a:off x="4142750" y="1178000"/>
              <a:ext cx="679975" cy="620050"/>
            </a:xfrm>
            <a:prstGeom prst="flowChartOffpageConnector">
              <a:avLst/>
            </a:prstGeom>
            <a:solidFill>
              <a:srgbClr val="38761D"/>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latin typeface="Atkinson Hyperlegible"/>
                  <a:ea typeface="Atkinson Hyperlegible"/>
                  <a:cs typeface="Atkinson Hyperlegible"/>
                  <a:sym typeface="Atkinson Hyperlegible"/>
                </a:rPr>
                <a:t>Design + test</a:t>
              </a:r>
              <a:endParaRPr b="1">
                <a:solidFill>
                  <a:schemeClr val="lt1"/>
                </a:solidFill>
                <a:latin typeface="Atkinson Hyperlegible"/>
                <a:ea typeface="Atkinson Hyperlegible"/>
                <a:cs typeface="Atkinson Hyperlegible"/>
                <a:sym typeface="Atkinson Hyperlegible"/>
              </a:endParaRPr>
            </a:p>
          </p:txBody>
        </p:sp>
        <p:sp>
          <p:nvSpPr>
            <p:cNvPr id="578" name="Google Shape;578;p87"/>
            <p:cNvSpPr/>
            <p:nvPr/>
          </p:nvSpPr>
          <p:spPr>
            <a:xfrm>
              <a:off x="5261925" y="1178000"/>
              <a:ext cx="679975" cy="620050"/>
            </a:xfrm>
            <a:prstGeom prst="flowChartOffpageConnector">
              <a:avLst/>
            </a:prstGeom>
            <a:solidFill>
              <a:srgbClr val="38761D"/>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GB">
                  <a:solidFill>
                    <a:schemeClr val="lt1"/>
                  </a:solidFill>
                  <a:latin typeface="Atkinson Hyperlegible"/>
                  <a:ea typeface="Atkinson Hyperlegible"/>
                  <a:cs typeface="Atkinson Hyperlegible"/>
                  <a:sym typeface="Atkinson Hyperlegible"/>
                </a:rPr>
                <a:t>Assure</a:t>
              </a:r>
              <a:endParaRPr b="1">
                <a:solidFill>
                  <a:schemeClr val="lt1"/>
                </a:solidFill>
                <a:latin typeface="Atkinson Hyperlegible"/>
                <a:ea typeface="Atkinson Hyperlegible"/>
                <a:cs typeface="Atkinson Hyperlegible"/>
                <a:sym typeface="Atkinson Hyperlegible"/>
              </a:endParaRPr>
            </a:p>
          </p:txBody>
        </p:sp>
        <p:sp>
          <p:nvSpPr>
            <p:cNvPr id="579" name="Google Shape;579;p87"/>
            <p:cNvSpPr/>
            <p:nvPr/>
          </p:nvSpPr>
          <p:spPr>
            <a:xfrm>
              <a:off x="6203850" y="1798050"/>
              <a:ext cx="1034400" cy="745200"/>
            </a:xfrm>
            <a:prstGeom prst="rect">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chemeClr val="lt1"/>
                  </a:solidFill>
                  <a:latin typeface="Atkinson Hyperlegible"/>
                  <a:ea typeface="Atkinson Hyperlegible"/>
                  <a:cs typeface="Atkinson Hyperlegible"/>
                  <a:sym typeface="Atkinson Hyperlegible"/>
                </a:rPr>
                <a:t>Bug free release</a:t>
              </a:r>
              <a:endParaRPr b="1" sz="1700">
                <a:solidFill>
                  <a:schemeClr val="lt1"/>
                </a:solidFill>
                <a:latin typeface="Atkinson Hyperlegible"/>
                <a:ea typeface="Atkinson Hyperlegible"/>
                <a:cs typeface="Atkinson Hyperlegible"/>
                <a:sym typeface="Atkinson Hyperlegible"/>
              </a:endParaRPr>
            </a:p>
          </p:txBody>
        </p:sp>
      </p:grpSp>
      <p:grpSp>
        <p:nvGrpSpPr>
          <p:cNvPr id="580" name="Google Shape;580;p87"/>
          <p:cNvGrpSpPr/>
          <p:nvPr/>
        </p:nvGrpSpPr>
        <p:grpSpPr>
          <a:xfrm>
            <a:off x="595125" y="1382275"/>
            <a:ext cx="7749300" cy="1634075"/>
            <a:chOff x="608100" y="3514575"/>
            <a:chExt cx="7749300" cy="1634075"/>
          </a:xfrm>
        </p:grpSpPr>
        <p:sp>
          <p:nvSpPr>
            <p:cNvPr id="581" name="Google Shape;581;p87"/>
            <p:cNvSpPr/>
            <p:nvPr/>
          </p:nvSpPr>
          <p:spPr>
            <a:xfrm>
              <a:off x="608100" y="43969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S1</a:t>
              </a:r>
              <a:endParaRPr b="1" sz="2500">
                <a:solidFill>
                  <a:schemeClr val="lt1"/>
                </a:solidFill>
                <a:latin typeface="Atkinson Hyperlegible"/>
                <a:ea typeface="Atkinson Hyperlegible"/>
                <a:cs typeface="Atkinson Hyperlegible"/>
                <a:sym typeface="Atkinson Hyperlegible"/>
              </a:endParaRPr>
            </a:p>
          </p:txBody>
        </p:sp>
        <p:sp>
          <p:nvSpPr>
            <p:cNvPr id="582" name="Google Shape;582;p87"/>
            <p:cNvSpPr/>
            <p:nvPr/>
          </p:nvSpPr>
          <p:spPr>
            <a:xfrm>
              <a:off x="1727250" y="43969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S2</a:t>
              </a:r>
              <a:endParaRPr b="1" sz="2500">
                <a:solidFill>
                  <a:schemeClr val="lt1"/>
                </a:solidFill>
                <a:latin typeface="Atkinson Hyperlegible"/>
                <a:ea typeface="Atkinson Hyperlegible"/>
                <a:cs typeface="Atkinson Hyperlegible"/>
                <a:sym typeface="Atkinson Hyperlegible"/>
              </a:endParaRPr>
            </a:p>
          </p:txBody>
        </p:sp>
        <p:sp>
          <p:nvSpPr>
            <p:cNvPr id="583" name="Google Shape;583;p87"/>
            <p:cNvSpPr/>
            <p:nvPr/>
          </p:nvSpPr>
          <p:spPr>
            <a:xfrm>
              <a:off x="2846400" y="43969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S3</a:t>
              </a:r>
              <a:endParaRPr b="1" sz="2500">
                <a:solidFill>
                  <a:schemeClr val="lt1"/>
                </a:solidFill>
                <a:latin typeface="Atkinson Hyperlegible"/>
                <a:ea typeface="Atkinson Hyperlegible"/>
                <a:cs typeface="Atkinson Hyperlegible"/>
                <a:sym typeface="Atkinson Hyperlegible"/>
              </a:endParaRPr>
            </a:p>
          </p:txBody>
        </p:sp>
        <p:sp>
          <p:nvSpPr>
            <p:cNvPr id="584" name="Google Shape;584;p87"/>
            <p:cNvSpPr/>
            <p:nvPr/>
          </p:nvSpPr>
          <p:spPr>
            <a:xfrm>
              <a:off x="3965550" y="43969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S4</a:t>
              </a:r>
              <a:endParaRPr b="1" sz="2500">
                <a:solidFill>
                  <a:schemeClr val="lt1"/>
                </a:solidFill>
                <a:latin typeface="Atkinson Hyperlegible"/>
                <a:ea typeface="Atkinson Hyperlegible"/>
                <a:cs typeface="Atkinson Hyperlegible"/>
                <a:sym typeface="Atkinson Hyperlegible"/>
              </a:endParaRPr>
            </a:p>
          </p:txBody>
        </p:sp>
        <p:sp>
          <p:nvSpPr>
            <p:cNvPr id="585" name="Google Shape;585;p87"/>
            <p:cNvSpPr/>
            <p:nvPr/>
          </p:nvSpPr>
          <p:spPr>
            <a:xfrm>
              <a:off x="5084700" y="4396950"/>
              <a:ext cx="1034400" cy="745200"/>
            </a:xfrm>
            <a:prstGeom prst="rec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S5</a:t>
              </a:r>
              <a:endParaRPr b="1" sz="2500">
                <a:solidFill>
                  <a:schemeClr val="lt1"/>
                </a:solidFill>
                <a:latin typeface="Atkinson Hyperlegible"/>
                <a:ea typeface="Atkinson Hyperlegible"/>
                <a:cs typeface="Atkinson Hyperlegible"/>
                <a:sym typeface="Atkinson Hyperlegible"/>
              </a:endParaRPr>
            </a:p>
          </p:txBody>
        </p:sp>
        <p:sp>
          <p:nvSpPr>
            <p:cNvPr id="586" name="Google Shape;586;p87"/>
            <p:cNvSpPr/>
            <p:nvPr/>
          </p:nvSpPr>
          <p:spPr>
            <a:xfrm>
              <a:off x="5084700" y="3514575"/>
              <a:ext cx="1034400" cy="888875"/>
            </a:xfrm>
            <a:prstGeom prst="flowChartOffpageConnector">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500">
                  <a:solidFill>
                    <a:schemeClr val="lt1"/>
                  </a:solidFill>
                  <a:latin typeface="Atkinson Hyperlegible"/>
                  <a:ea typeface="Atkinson Hyperlegible"/>
                  <a:cs typeface="Atkinson Hyperlegible"/>
                  <a:sym typeface="Atkinson Hyperlegible"/>
                </a:rPr>
                <a:t>Final audit</a:t>
              </a:r>
              <a:endParaRPr b="1" sz="2500">
                <a:solidFill>
                  <a:schemeClr val="lt1"/>
                </a:solidFill>
                <a:latin typeface="Atkinson Hyperlegible"/>
                <a:ea typeface="Atkinson Hyperlegible"/>
                <a:cs typeface="Atkinson Hyperlegible"/>
                <a:sym typeface="Atkinson Hyperlegible"/>
              </a:endParaRPr>
            </a:p>
          </p:txBody>
        </p:sp>
        <p:sp>
          <p:nvSpPr>
            <p:cNvPr id="587" name="Google Shape;587;p87"/>
            <p:cNvSpPr/>
            <p:nvPr/>
          </p:nvSpPr>
          <p:spPr>
            <a:xfrm>
              <a:off x="6203850" y="4403450"/>
              <a:ext cx="1034400" cy="7452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chemeClr val="lt1"/>
                  </a:solidFill>
                  <a:latin typeface="Atkinson Hyperlegible"/>
                  <a:ea typeface="Atkinson Hyperlegible"/>
                  <a:cs typeface="Atkinson Hyperlegible"/>
                  <a:sym typeface="Atkinson Hyperlegible"/>
                </a:rPr>
                <a:t>Broken</a:t>
              </a:r>
              <a:br>
                <a:rPr b="1" lang="en-GB" sz="1700">
                  <a:solidFill>
                    <a:schemeClr val="lt1"/>
                  </a:solidFill>
                  <a:latin typeface="Atkinson Hyperlegible"/>
                  <a:ea typeface="Atkinson Hyperlegible"/>
                  <a:cs typeface="Atkinson Hyperlegible"/>
                  <a:sym typeface="Atkinson Hyperlegible"/>
                </a:rPr>
              </a:br>
              <a:r>
                <a:rPr b="1" lang="en-GB" sz="1700">
                  <a:solidFill>
                    <a:schemeClr val="lt1"/>
                  </a:solidFill>
                  <a:latin typeface="Atkinson Hyperlegible"/>
                  <a:ea typeface="Atkinson Hyperlegible"/>
                  <a:cs typeface="Atkinson Hyperlegible"/>
                  <a:sym typeface="Atkinson Hyperlegible"/>
                </a:rPr>
                <a:t>release</a:t>
              </a:r>
              <a:endParaRPr b="1" sz="1700">
                <a:solidFill>
                  <a:schemeClr val="lt1"/>
                </a:solidFill>
                <a:latin typeface="Atkinson Hyperlegible"/>
                <a:ea typeface="Atkinson Hyperlegible"/>
                <a:cs typeface="Atkinson Hyperlegible"/>
                <a:sym typeface="Atkinson Hyperlegible"/>
              </a:endParaRPr>
            </a:p>
          </p:txBody>
        </p:sp>
        <p:sp>
          <p:nvSpPr>
            <p:cNvPr id="588" name="Google Shape;588;p87"/>
            <p:cNvSpPr/>
            <p:nvPr/>
          </p:nvSpPr>
          <p:spPr>
            <a:xfrm>
              <a:off x="7323000" y="4403450"/>
              <a:ext cx="1034400" cy="7452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chemeClr val="lt1"/>
                  </a:solidFill>
                  <a:latin typeface="Atkinson Hyperlegible"/>
                  <a:ea typeface="Atkinson Hyperlegible"/>
                  <a:cs typeface="Atkinson Hyperlegible"/>
                  <a:sym typeface="Atkinson Hyperlegible"/>
                </a:rPr>
                <a:t>Panic fixes</a:t>
              </a:r>
              <a:endParaRPr b="1" sz="1700">
                <a:solidFill>
                  <a:schemeClr val="lt1"/>
                </a:solidFill>
                <a:latin typeface="Atkinson Hyperlegible"/>
                <a:ea typeface="Atkinson Hyperlegible"/>
                <a:cs typeface="Atkinson Hyperlegible"/>
                <a:sym typeface="Atkinson Hyperlegible"/>
              </a:endParaRPr>
            </a:p>
          </p:txBody>
        </p:sp>
      </p:grpSp>
      <p:sp>
        <p:nvSpPr>
          <p:cNvPr id="589" name="Google Shape;589;p87"/>
          <p:cNvSpPr txBox="1"/>
          <p:nvPr/>
        </p:nvSpPr>
        <p:spPr>
          <a:xfrm>
            <a:off x="595125" y="5791800"/>
            <a:ext cx="6630300" cy="708000"/>
          </a:xfrm>
          <a:prstGeom prst="rect">
            <a:avLst/>
          </a:prstGeom>
          <a:noFill/>
          <a:ln>
            <a:noFill/>
          </a:ln>
        </p:spPr>
        <p:txBody>
          <a:bodyPr anchorCtr="0" anchor="t" bIns="91425" lIns="91425" spcFirstLastPara="1" rIns="91425" wrap="square" tIns="91425">
            <a:spAutoFit/>
          </a:bodyPr>
          <a:lstStyle/>
          <a:p>
            <a:pPr indent="0" lvl="0" marL="0" rtl="0" algn="l">
              <a:spcBef>
                <a:spcPts val="3000"/>
              </a:spcBef>
              <a:spcAft>
                <a:spcPts val="0"/>
              </a:spcAft>
              <a:buNone/>
            </a:pPr>
            <a:r>
              <a:rPr lang="en-GB" sz="3400">
                <a:solidFill>
                  <a:schemeClr val="dk1"/>
                </a:solidFill>
                <a:latin typeface="Atkinson Hyperlegible"/>
                <a:ea typeface="Atkinson Hyperlegible"/>
                <a:cs typeface="Atkinson Hyperlegible"/>
                <a:sym typeface="Atkinson Hyperlegible"/>
              </a:rPr>
              <a:t>Accessible development</a:t>
            </a:r>
            <a:endParaRPr sz="3400">
              <a:latin typeface="Atkinson Hyperlegible"/>
              <a:ea typeface="Atkinson Hyperlegible"/>
              <a:cs typeface="Atkinson Hyperlegible"/>
              <a:sym typeface="Atkinson Hyperlegible"/>
            </a:endParaRPr>
          </a:p>
        </p:txBody>
      </p:sp>
      <p:sp>
        <p:nvSpPr>
          <p:cNvPr id="590" name="Google Shape;590;p87"/>
          <p:cNvSpPr txBox="1"/>
          <p:nvPr/>
        </p:nvSpPr>
        <p:spPr>
          <a:xfrm>
            <a:off x="595125" y="3016350"/>
            <a:ext cx="7749300" cy="708000"/>
          </a:xfrm>
          <a:prstGeom prst="rect">
            <a:avLst/>
          </a:prstGeom>
          <a:noFill/>
          <a:ln>
            <a:noFill/>
          </a:ln>
        </p:spPr>
        <p:txBody>
          <a:bodyPr anchorCtr="0" anchor="t" bIns="91425" lIns="91425" spcFirstLastPara="1" rIns="91425" wrap="square" tIns="91425">
            <a:spAutoFit/>
          </a:bodyPr>
          <a:lstStyle/>
          <a:p>
            <a:pPr indent="0" lvl="0" marL="0" rtl="0" algn="l">
              <a:spcBef>
                <a:spcPts val="3000"/>
              </a:spcBef>
              <a:spcAft>
                <a:spcPts val="0"/>
              </a:spcAft>
              <a:buNone/>
            </a:pPr>
            <a:r>
              <a:rPr lang="en-GB" sz="3400">
                <a:solidFill>
                  <a:schemeClr val="dk1"/>
                </a:solidFill>
                <a:latin typeface="Atkinson Hyperlegible"/>
                <a:ea typeface="Atkinson Hyperlegible"/>
                <a:cs typeface="Atkinson Hyperlegible"/>
                <a:sym typeface="Atkinson Hyperlegible"/>
              </a:rPr>
              <a:t>Debt and test cramming</a:t>
            </a:r>
            <a:endParaRPr sz="3400">
              <a:latin typeface="Atkinson Hyperlegible"/>
              <a:ea typeface="Atkinson Hyperlegible"/>
              <a:cs typeface="Atkinson Hyperlegible"/>
              <a:sym typeface="Atkinson Hyperlegible"/>
            </a:endParaRPr>
          </a:p>
        </p:txBody>
      </p:sp>
      <p:sp>
        <p:nvSpPr>
          <p:cNvPr id="591" name="Google Shape;591;p87"/>
          <p:cNvSpPr txBox="1"/>
          <p:nvPr/>
        </p:nvSpPr>
        <p:spPr>
          <a:xfrm>
            <a:off x="301625" y="259150"/>
            <a:ext cx="8842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dk1"/>
                </a:solidFill>
                <a:latin typeface="Atkinson Hyperlegible"/>
                <a:ea typeface="Atkinson Hyperlegible"/>
                <a:cs typeface="Atkinson Hyperlegible"/>
                <a:sym typeface="Atkinson Hyperlegible"/>
              </a:rPr>
              <a:t>5. Test as you go along</a:t>
            </a:r>
            <a:endParaRPr b="1" sz="4800">
              <a:latin typeface="Atkinson Hyperlegible"/>
              <a:ea typeface="Atkinson Hyperlegible"/>
              <a:cs typeface="Atkinson Hyperlegible"/>
              <a:sym typeface="Atkinson Hyperlegible"/>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88"/>
          <p:cNvSpPr txBox="1"/>
          <p:nvPr/>
        </p:nvSpPr>
        <p:spPr>
          <a:xfrm>
            <a:off x="301625" y="259150"/>
            <a:ext cx="8842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dk1"/>
                </a:solidFill>
                <a:latin typeface="Atkinson Hyperlegible"/>
                <a:ea typeface="Atkinson Hyperlegible"/>
                <a:cs typeface="Atkinson Hyperlegible"/>
                <a:sym typeface="Atkinson Hyperlegible"/>
              </a:rPr>
              <a:t>Tips for testing</a:t>
            </a:r>
            <a:endParaRPr b="1" sz="4800">
              <a:latin typeface="Atkinson Hyperlegible"/>
              <a:ea typeface="Atkinson Hyperlegible"/>
              <a:cs typeface="Atkinson Hyperlegible"/>
              <a:sym typeface="Atkinson Hyperlegible"/>
            </a:endParaRPr>
          </a:p>
        </p:txBody>
      </p:sp>
      <p:sp>
        <p:nvSpPr>
          <p:cNvPr id="597" name="Google Shape;597;p88"/>
          <p:cNvSpPr txBox="1"/>
          <p:nvPr>
            <p:ph idx="4294967295" type="body"/>
          </p:nvPr>
        </p:nvSpPr>
        <p:spPr>
          <a:xfrm>
            <a:off x="301625" y="1652250"/>
            <a:ext cx="8540700" cy="4758000"/>
          </a:xfrm>
          <a:prstGeom prst="rect">
            <a:avLst/>
          </a:prstGeom>
          <a:noFill/>
          <a:ln>
            <a:noFill/>
          </a:ln>
        </p:spPr>
        <p:txBody>
          <a:bodyPr anchorCtr="0" anchor="t" bIns="91425" lIns="91425" spcFirstLastPara="1" rIns="91425" wrap="square" tIns="91425">
            <a:noAutofit/>
          </a:bodyPr>
          <a:lstStyle/>
          <a:p>
            <a:pPr indent="-387350" lvl="0" marL="457200" rtl="0" algn="l">
              <a:lnSpc>
                <a:spcPct val="115000"/>
              </a:lnSpc>
              <a:spcBef>
                <a:spcPts val="800"/>
              </a:spcBef>
              <a:spcAft>
                <a:spcPts val="0"/>
              </a:spcAft>
              <a:buClr>
                <a:srgbClr val="434343"/>
              </a:buClr>
              <a:buSzPts val="2500"/>
              <a:buChar char="●"/>
            </a:pPr>
            <a:r>
              <a:rPr lang="en-GB" sz="2500">
                <a:solidFill>
                  <a:srgbClr val="434343"/>
                </a:solidFill>
              </a:rPr>
              <a:t>Testing is a team sport - </a:t>
            </a:r>
            <a:r>
              <a:rPr lang="en-GB" sz="2500">
                <a:solidFill>
                  <a:srgbClr val="434343"/>
                </a:solidFill>
              </a:rPr>
              <a:t>everyone</a:t>
            </a:r>
            <a:r>
              <a:rPr lang="en-GB" sz="2500">
                <a:solidFill>
                  <a:srgbClr val="434343"/>
                </a:solidFill>
              </a:rPr>
              <a:t> can help.</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Automated testing is not enough (13%-40% of issues).</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But do use an automated accessibility testing tool first.</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Perform manual checks using a checklist.</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Test with assistive technologies - there’s a list on GOV.</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Start by being pragmatic: a desktop screen reader; voice recognition; screen magnification.</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Include users with access needs in your user research.</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Get an expert to audit the accessibility of your service.</a:t>
            </a:r>
            <a:endParaRPr sz="2500">
              <a:solidFill>
                <a:srgbClr val="434343"/>
              </a:solidFill>
            </a:endParaRPr>
          </a:p>
          <a:p>
            <a:pPr indent="0" lvl="0" marL="0" rtl="0" algn="l">
              <a:lnSpc>
                <a:spcPct val="115000"/>
              </a:lnSpc>
              <a:spcBef>
                <a:spcPts val="800"/>
              </a:spcBef>
              <a:spcAft>
                <a:spcPts val="0"/>
              </a:spcAft>
              <a:buNone/>
            </a:pPr>
            <a:r>
              <a:t/>
            </a:r>
            <a:endParaRPr sz="2500">
              <a:solidFill>
                <a:srgbClr val="434343"/>
              </a:solidFill>
            </a:endParaRPr>
          </a:p>
          <a:p>
            <a:pPr indent="0" lvl="0" marL="0" rtl="0" algn="l">
              <a:lnSpc>
                <a:spcPct val="115000"/>
              </a:lnSpc>
              <a:spcBef>
                <a:spcPts val="800"/>
              </a:spcBef>
              <a:spcAft>
                <a:spcPts val="800"/>
              </a:spcAft>
              <a:buNone/>
            </a:pPr>
            <a:r>
              <a:t/>
            </a:r>
            <a:endParaRPr sz="2500">
              <a:solidFill>
                <a:srgbClr val="434343"/>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89"/>
          <p:cNvSpPr txBox="1"/>
          <p:nvPr/>
        </p:nvSpPr>
        <p:spPr>
          <a:xfrm>
            <a:off x="301625" y="259150"/>
            <a:ext cx="8842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dk1"/>
                </a:solidFill>
                <a:latin typeface="Atkinson Hyperlegible"/>
                <a:ea typeface="Atkinson Hyperlegible"/>
                <a:cs typeface="Atkinson Hyperlegible"/>
                <a:sym typeface="Atkinson Hyperlegible"/>
              </a:rPr>
              <a:t>Learn how to do basic checks</a:t>
            </a:r>
            <a:endParaRPr b="1" sz="4800">
              <a:latin typeface="Atkinson Hyperlegible"/>
              <a:ea typeface="Atkinson Hyperlegible"/>
              <a:cs typeface="Atkinson Hyperlegible"/>
              <a:sym typeface="Atkinson Hyperlegible"/>
            </a:endParaRPr>
          </a:p>
        </p:txBody>
      </p:sp>
      <p:sp>
        <p:nvSpPr>
          <p:cNvPr id="603" name="Google Shape;603;p89"/>
          <p:cNvSpPr txBox="1"/>
          <p:nvPr>
            <p:ph idx="4294967295" type="body"/>
          </p:nvPr>
        </p:nvSpPr>
        <p:spPr>
          <a:xfrm>
            <a:off x="301625" y="1652250"/>
            <a:ext cx="8540700" cy="4758000"/>
          </a:xfrm>
          <a:prstGeom prst="rect">
            <a:avLst/>
          </a:prstGeom>
          <a:noFill/>
          <a:ln>
            <a:noFill/>
          </a:ln>
        </p:spPr>
        <p:txBody>
          <a:bodyPr anchorCtr="0" anchor="t" bIns="91425" lIns="91425" spcFirstLastPara="1" rIns="91425" wrap="square" tIns="91425">
            <a:noAutofit/>
          </a:bodyPr>
          <a:lstStyle/>
          <a:p>
            <a:pPr indent="-387350" lvl="0" marL="457200" rtl="0" algn="l">
              <a:lnSpc>
                <a:spcPct val="115000"/>
              </a:lnSpc>
              <a:spcBef>
                <a:spcPts val="800"/>
              </a:spcBef>
              <a:spcAft>
                <a:spcPts val="0"/>
              </a:spcAft>
              <a:buClr>
                <a:srgbClr val="434343"/>
              </a:buClr>
              <a:buSzPts val="2500"/>
              <a:buChar char="●"/>
            </a:pPr>
            <a:r>
              <a:rPr lang="en-GB" sz="2500">
                <a:solidFill>
                  <a:srgbClr val="434343"/>
                </a:solidFill>
              </a:rPr>
              <a:t>Operate with keyboard only</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Zooming the text</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Correct use of links and headings</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Checking for basic plain English</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“Eat your own dog food” - try a typical user journey, including triggering errors</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Try it on different screens, tablets and mobiles</a:t>
            </a:r>
            <a:endParaRPr sz="2500">
              <a:solidFill>
                <a:srgbClr val="434343"/>
              </a:solidFill>
            </a:endParaRPr>
          </a:p>
          <a:p>
            <a:pPr indent="-387350" lvl="0" marL="457200" rtl="0" algn="l">
              <a:lnSpc>
                <a:spcPct val="115000"/>
              </a:lnSpc>
              <a:spcBef>
                <a:spcPts val="0"/>
              </a:spcBef>
              <a:spcAft>
                <a:spcPts val="0"/>
              </a:spcAft>
              <a:buClr>
                <a:srgbClr val="434343"/>
              </a:buClr>
              <a:buSzPts val="2500"/>
              <a:buChar char="●"/>
            </a:pPr>
            <a:r>
              <a:rPr lang="en-GB" sz="2500">
                <a:solidFill>
                  <a:srgbClr val="434343"/>
                </a:solidFill>
              </a:rPr>
              <a:t>Check for timeouts or popups that can’t easily be disabled</a:t>
            </a:r>
            <a:endParaRPr sz="2500">
              <a:solidFill>
                <a:srgbClr val="434343"/>
              </a:solidFill>
            </a:endParaRPr>
          </a:p>
          <a:p>
            <a:pPr indent="0" lvl="0" marL="0" rtl="0" algn="l">
              <a:lnSpc>
                <a:spcPct val="115000"/>
              </a:lnSpc>
              <a:spcBef>
                <a:spcPts val="800"/>
              </a:spcBef>
              <a:spcAft>
                <a:spcPts val="0"/>
              </a:spcAft>
              <a:buNone/>
            </a:pPr>
            <a:r>
              <a:t/>
            </a:r>
            <a:endParaRPr sz="2500">
              <a:solidFill>
                <a:srgbClr val="434343"/>
              </a:solidFill>
            </a:endParaRPr>
          </a:p>
          <a:p>
            <a:pPr indent="0" lvl="0" marL="0" rtl="0" algn="l">
              <a:lnSpc>
                <a:spcPct val="115000"/>
              </a:lnSpc>
              <a:spcBef>
                <a:spcPts val="800"/>
              </a:spcBef>
              <a:spcAft>
                <a:spcPts val="800"/>
              </a:spcAft>
              <a:buNone/>
            </a:pPr>
            <a:r>
              <a:t/>
            </a:r>
            <a:endParaRPr sz="2500">
              <a:solidFill>
                <a:srgbClr val="434343"/>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90"/>
          <p:cNvSpPr txBox="1"/>
          <p:nvPr/>
        </p:nvSpPr>
        <p:spPr>
          <a:xfrm>
            <a:off x="540000" y="1027800"/>
            <a:ext cx="86040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latin typeface="Atkinson Hyperlegible"/>
                <a:ea typeface="Atkinson Hyperlegible"/>
                <a:cs typeface="Atkinson Hyperlegible"/>
                <a:sym typeface="Atkinson Hyperlegible"/>
              </a:rPr>
              <a:t>Ask the ‘A’ question</a:t>
            </a:r>
            <a:endParaRPr b="1" sz="7200">
              <a:latin typeface="Atkinson Hyperlegible"/>
              <a:ea typeface="Atkinson Hyperlegible"/>
              <a:cs typeface="Atkinson Hyperlegible"/>
              <a:sym typeface="Atkinson Hyperlegible"/>
            </a:endParaRPr>
          </a:p>
        </p:txBody>
      </p:sp>
      <p:sp>
        <p:nvSpPr>
          <p:cNvPr id="609" name="Google Shape;609;p90"/>
          <p:cNvSpPr txBox="1"/>
          <p:nvPr/>
        </p:nvSpPr>
        <p:spPr>
          <a:xfrm>
            <a:off x="540000" y="3821300"/>
            <a:ext cx="8604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latin typeface="Atkinson Hyperlegible"/>
                <a:ea typeface="Atkinson Hyperlegible"/>
                <a:cs typeface="Atkinson Hyperlegible"/>
                <a:sym typeface="Atkinson Hyperlegible"/>
              </a:rPr>
              <a:t>Is this accessible?</a:t>
            </a:r>
            <a:r>
              <a:rPr b="1" lang="en-GB" sz="4800">
                <a:latin typeface="Atkinson Hyperlegible"/>
                <a:ea typeface="Atkinson Hyperlegible"/>
                <a:cs typeface="Atkinson Hyperlegible"/>
                <a:sym typeface="Atkinson Hyperlegible"/>
              </a:rPr>
              <a:t>?</a:t>
            </a:r>
            <a:endParaRPr b="1" sz="4800">
              <a:latin typeface="Atkinson Hyperlegible"/>
              <a:ea typeface="Atkinson Hyperlegible"/>
              <a:cs typeface="Atkinson Hyperlegible"/>
              <a:sym typeface="Atkinson Hyperlegibl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91"/>
          <p:cNvSpPr txBox="1"/>
          <p:nvPr/>
        </p:nvSpPr>
        <p:spPr>
          <a:xfrm>
            <a:off x="301625" y="259150"/>
            <a:ext cx="8842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dk1"/>
                </a:solidFill>
                <a:latin typeface="Atkinson Hyperlegible"/>
                <a:ea typeface="Atkinson Hyperlegible"/>
                <a:cs typeface="Atkinson Hyperlegible"/>
                <a:sym typeface="Atkinson Hyperlegible"/>
              </a:rPr>
              <a:t>Whose</a:t>
            </a:r>
            <a:r>
              <a:rPr b="1" lang="en-GB" sz="4800">
                <a:solidFill>
                  <a:schemeClr val="dk1"/>
                </a:solidFill>
                <a:latin typeface="Atkinson Hyperlegible"/>
                <a:ea typeface="Atkinson Hyperlegible"/>
                <a:cs typeface="Atkinson Hyperlegible"/>
                <a:sym typeface="Atkinson Hyperlegible"/>
              </a:rPr>
              <a:t> job is it?</a:t>
            </a:r>
            <a:endParaRPr b="1" sz="4800">
              <a:latin typeface="Atkinson Hyperlegible"/>
              <a:ea typeface="Atkinson Hyperlegible"/>
              <a:cs typeface="Atkinson Hyperlegible"/>
              <a:sym typeface="Atkinson Hyperlegible"/>
            </a:endParaRPr>
          </a:p>
        </p:txBody>
      </p:sp>
      <p:pic>
        <p:nvPicPr>
          <p:cNvPr descr="Screenshot of https://accessibility-manual.dwp.gov.uk/guidance-for-your-job-role" id="615" name="Google Shape;615;p91" title="Guidance for your job role in the DWP Accessibility Manual"/>
          <p:cNvPicPr preferRelativeResize="0"/>
          <p:nvPr/>
        </p:nvPicPr>
        <p:blipFill rotWithShape="1">
          <a:blip r:embed="rId3">
            <a:alphaModFix/>
          </a:blip>
          <a:srcRect b="0" l="0" r="0" t="0"/>
          <a:stretch/>
        </p:blipFill>
        <p:spPr>
          <a:xfrm>
            <a:off x="301625" y="1342925"/>
            <a:ext cx="8540752" cy="4811549"/>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 name="Shape 93"/>
        <p:cNvGrpSpPr/>
        <p:nvPr/>
      </p:nvGrpSpPr>
      <p:grpSpPr>
        <a:xfrm>
          <a:off x="0" y="0"/>
          <a:ext cx="0" cy="0"/>
          <a:chOff x="0" y="0"/>
          <a:chExt cx="0" cy="0"/>
        </a:xfrm>
      </p:grpSpPr>
      <p:sp>
        <p:nvSpPr>
          <p:cNvPr id="94" name="Google Shape;94;p20"/>
          <p:cNvSpPr txBox="1"/>
          <p:nvPr/>
        </p:nvSpPr>
        <p:spPr>
          <a:xfrm>
            <a:off x="301625" y="259150"/>
            <a:ext cx="8604000" cy="611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chemeClr val="dk1"/>
                </a:solidFill>
                <a:latin typeface="Atkinson Hyperlegible"/>
                <a:ea typeface="Atkinson Hyperlegible"/>
                <a:cs typeface="Atkinson Hyperlegible"/>
                <a:sym typeface="Atkinson Hyperlegible"/>
              </a:rPr>
              <a:t>About 1 in 6 (16%) of people are deaf or hard of hearing.</a:t>
            </a:r>
            <a:endParaRPr b="1" sz="7200">
              <a:latin typeface="Atkinson Hyperlegible"/>
              <a:ea typeface="Atkinson Hyperlegible"/>
              <a:cs typeface="Atkinson Hyperlegible"/>
              <a:sym typeface="Atkinson Hyperlegible"/>
            </a:endParaRPr>
          </a:p>
          <a:p>
            <a:pPr indent="0" lvl="0" marL="0" rtl="0" algn="l">
              <a:spcBef>
                <a:spcPts val="3000"/>
              </a:spcBef>
              <a:spcAft>
                <a:spcPts val="0"/>
              </a:spcAft>
              <a:buNone/>
            </a:pPr>
            <a:r>
              <a:rPr b="1" lang="en-GB" sz="7200">
                <a:latin typeface="Atkinson Hyperlegible"/>
                <a:ea typeface="Atkinson Hyperlegible"/>
                <a:cs typeface="Atkinson Hyperlegible"/>
                <a:sym typeface="Atkinson Hyperlegible"/>
              </a:rPr>
              <a:t>10 million people in the UK.</a:t>
            </a:r>
            <a:endParaRPr b="1" sz="7200">
              <a:latin typeface="Atkinson Hyperlegible"/>
              <a:ea typeface="Atkinson Hyperlegible"/>
              <a:cs typeface="Atkinson Hyperlegible"/>
              <a:sym typeface="Atkinson Hyperlegible"/>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619" name="Shape 619"/>
        <p:cNvGrpSpPr/>
        <p:nvPr/>
      </p:nvGrpSpPr>
      <p:grpSpPr>
        <a:xfrm>
          <a:off x="0" y="0"/>
          <a:ext cx="0" cy="0"/>
          <a:chOff x="0" y="0"/>
          <a:chExt cx="0" cy="0"/>
        </a:xfrm>
      </p:grpSpPr>
      <p:sp>
        <p:nvSpPr>
          <p:cNvPr id="620" name="Google Shape;620;p92"/>
          <p:cNvSpPr txBox="1"/>
          <p:nvPr/>
        </p:nvSpPr>
        <p:spPr>
          <a:xfrm>
            <a:off x="540000" y="2228400"/>
            <a:ext cx="860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solidFill>
                  <a:srgbClr val="FFFFFF"/>
                </a:solidFill>
                <a:latin typeface="Atkinson Hyperlegible"/>
                <a:ea typeface="Atkinson Hyperlegible"/>
                <a:cs typeface="Atkinson Hyperlegible"/>
                <a:sym typeface="Atkinson Hyperlegible"/>
              </a:rPr>
              <a:t>To sum up</a:t>
            </a:r>
            <a:endParaRPr b="1" sz="7200">
              <a:solidFill>
                <a:srgbClr val="FFFFFF"/>
              </a:solidFill>
              <a:latin typeface="Atkinson Hyperlegible"/>
              <a:ea typeface="Atkinson Hyperlegible"/>
              <a:cs typeface="Atkinson Hyperlegible"/>
              <a:sym typeface="Atkinson Hyperlegible"/>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93"/>
          <p:cNvSpPr txBox="1"/>
          <p:nvPr>
            <p:ph idx="1" type="body"/>
          </p:nvPr>
        </p:nvSpPr>
        <p:spPr>
          <a:xfrm>
            <a:off x="301625" y="1652250"/>
            <a:ext cx="7234200" cy="44397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Clr>
                <a:srgbClr val="434343"/>
              </a:buClr>
              <a:buSzPts val="3000"/>
              <a:buAutoNum type="arabicPeriod"/>
            </a:pPr>
            <a:r>
              <a:rPr lang="en-GB" sz="3000">
                <a:solidFill>
                  <a:srgbClr val="434343"/>
                </a:solidFill>
              </a:rPr>
              <a:t>Good accessibility helps everyone but it’s essential for disabled people.</a:t>
            </a:r>
            <a:endParaRPr sz="3000">
              <a:solidFill>
                <a:srgbClr val="434343"/>
              </a:solidFill>
            </a:endParaRPr>
          </a:p>
          <a:p>
            <a:pPr indent="-419100" lvl="0" marL="457200" rtl="0" algn="l">
              <a:lnSpc>
                <a:spcPct val="115000"/>
              </a:lnSpc>
              <a:spcBef>
                <a:spcPts val="0"/>
              </a:spcBef>
              <a:spcAft>
                <a:spcPts val="0"/>
              </a:spcAft>
              <a:buClr>
                <a:srgbClr val="434343"/>
              </a:buClr>
              <a:buSzPts val="3000"/>
              <a:buAutoNum type="arabicPeriod"/>
            </a:pPr>
            <a:r>
              <a:rPr lang="en-GB" sz="3000">
                <a:solidFill>
                  <a:srgbClr val="434343"/>
                </a:solidFill>
              </a:rPr>
              <a:t>Discuss in your team how to plan in </a:t>
            </a:r>
            <a:r>
              <a:rPr lang="en-GB" sz="3000">
                <a:solidFill>
                  <a:srgbClr val="434343"/>
                </a:solidFill>
              </a:rPr>
              <a:t>accessibility</a:t>
            </a:r>
            <a:r>
              <a:rPr lang="en-GB" sz="3000">
                <a:solidFill>
                  <a:srgbClr val="434343"/>
                </a:solidFill>
              </a:rPr>
              <a:t> from the start.</a:t>
            </a:r>
            <a:endParaRPr sz="3000">
              <a:solidFill>
                <a:srgbClr val="434343"/>
              </a:solidFill>
            </a:endParaRPr>
          </a:p>
          <a:p>
            <a:pPr indent="-419100" lvl="0" marL="457200" rtl="0" algn="l">
              <a:lnSpc>
                <a:spcPct val="115000"/>
              </a:lnSpc>
              <a:spcBef>
                <a:spcPts val="0"/>
              </a:spcBef>
              <a:spcAft>
                <a:spcPts val="0"/>
              </a:spcAft>
              <a:buClr>
                <a:srgbClr val="434343"/>
              </a:buClr>
              <a:buSzPts val="3000"/>
              <a:buAutoNum type="arabicPeriod"/>
            </a:pPr>
            <a:r>
              <a:rPr lang="en-GB" sz="3000">
                <a:solidFill>
                  <a:srgbClr val="434343"/>
                </a:solidFill>
              </a:rPr>
              <a:t>As individuals, learn a bit more about </a:t>
            </a:r>
            <a:r>
              <a:rPr lang="en-GB" sz="3000">
                <a:solidFill>
                  <a:srgbClr val="434343"/>
                </a:solidFill>
              </a:rPr>
              <a:t>accessibility.</a:t>
            </a:r>
            <a:endParaRPr sz="3000">
              <a:solidFill>
                <a:srgbClr val="434343"/>
              </a:solidFill>
            </a:endParaRPr>
          </a:p>
          <a:p>
            <a:pPr indent="-419100" lvl="0" marL="457200" rtl="0" algn="l">
              <a:lnSpc>
                <a:spcPct val="115000"/>
              </a:lnSpc>
              <a:spcBef>
                <a:spcPts val="0"/>
              </a:spcBef>
              <a:spcAft>
                <a:spcPts val="0"/>
              </a:spcAft>
              <a:buClr>
                <a:srgbClr val="434343"/>
              </a:buClr>
              <a:buSzPts val="3000"/>
              <a:buAutoNum type="arabicPeriod"/>
            </a:pPr>
            <a:r>
              <a:rPr lang="en-GB" sz="3000">
                <a:solidFill>
                  <a:srgbClr val="434343"/>
                </a:solidFill>
              </a:rPr>
              <a:t>Build a process for accessibility into your existing ways of working.</a:t>
            </a:r>
            <a:endParaRPr sz="3600">
              <a:solidFill>
                <a:srgbClr val="434343"/>
              </a:solidFill>
            </a:endParaRPr>
          </a:p>
          <a:p>
            <a:pPr indent="0" lvl="0" marL="0" rtl="0" algn="l">
              <a:lnSpc>
                <a:spcPct val="115000"/>
              </a:lnSpc>
              <a:spcBef>
                <a:spcPts val="1600"/>
              </a:spcBef>
              <a:spcAft>
                <a:spcPts val="0"/>
              </a:spcAft>
              <a:buSzPts val="1800"/>
              <a:buNone/>
            </a:pPr>
            <a:r>
              <a:t/>
            </a:r>
            <a:endParaRPr sz="2400">
              <a:solidFill>
                <a:srgbClr val="434343"/>
              </a:solidFill>
            </a:endParaRPr>
          </a:p>
          <a:p>
            <a:pPr indent="0" lvl="0" marL="0" rtl="0" algn="l">
              <a:lnSpc>
                <a:spcPct val="115000"/>
              </a:lnSpc>
              <a:spcBef>
                <a:spcPts val="1600"/>
              </a:spcBef>
              <a:spcAft>
                <a:spcPts val="1600"/>
              </a:spcAft>
              <a:buSzPts val="1800"/>
              <a:buNone/>
            </a:pPr>
            <a:r>
              <a:t/>
            </a:r>
            <a:endParaRPr sz="2400">
              <a:solidFill>
                <a:srgbClr val="434343"/>
              </a:solidFill>
            </a:endParaRPr>
          </a:p>
        </p:txBody>
      </p:sp>
      <p:sp>
        <p:nvSpPr>
          <p:cNvPr id="626" name="Google Shape;626;p93"/>
          <p:cNvSpPr txBox="1"/>
          <p:nvPr/>
        </p:nvSpPr>
        <p:spPr>
          <a:xfrm>
            <a:off x="301625" y="259150"/>
            <a:ext cx="8604000" cy="127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100">
                <a:latin typeface="Atkinson Hyperlegible"/>
                <a:ea typeface="Atkinson Hyperlegible"/>
                <a:cs typeface="Atkinson Hyperlegible"/>
                <a:sym typeface="Atkinson Hyperlegible"/>
              </a:rPr>
              <a:t>Summary</a:t>
            </a:r>
            <a:endParaRPr b="1" sz="7100">
              <a:latin typeface="Atkinson Hyperlegible"/>
              <a:ea typeface="Atkinson Hyperlegible"/>
              <a:cs typeface="Atkinson Hyperlegible"/>
              <a:sym typeface="Atkinson Hyperlegible"/>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4"/>
          <p:cNvSpPr txBox="1"/>
          <p:nvPr>
            <p:ph idx="1" type="body"/>
          </p:nvPr>
        </p:nvSpPr>
        <p:spPr>
          <a:xfrm>
            <a:off x="540000" y="1975550"/>
            <a:ext cx="8378100" cy="4116300"/>
          </a:xfrm>
          <a:prstGeom prst="rect">
            <a:avLst/>
          </a:prstGeom>
          <a:noFill/>
          <a:ln>
            <a:noFill/>
          </a:ln>
        </p:spPr>
        <p:txBody>
          <a:bodyPr anchorCtr="0" anchor="t" bIns="91425" lIns="91425" spcFirstLastPara="1" rIns="91425" wrap="square" tIns="91425">
            <a:noAutofit/>
          </a:bodyPr>
          <a:lstStyle/>
          <a:p>
            <a:pPr indent="0" lvl="0" marL="0" rtl="0" algn="l">
              <a:spcBef>
                <a:spcPts val="1600"/>
              </a:spcBef>
              <a:spcAft>
                <a:spcPts val="0"/>
              </a:spcAft>
              <a:buClr>
                <a:schemeClr val="dk1"/>
              </a:buClr>
              <a:buSzPts val="1800"/>
              <a:buFont typeface="Arial"/>
              <a:buNone/>
            </a:pPr>
            <a:r>
              <a:rPr lang="en-GB" sz="3600"/>
              <a:t>There’s excellent guidance on GOV.UK.</a:t>
            </a:r>
            <a:endParaRPr sz="3600"/>
          </a:p>
          <a:p>
            <a:pPr indent="0" lvl="0" marL="0" rtl="0" algn="l">
              <a:spcBef>
                <a:spcPts val="1600"/>
              </a:spcBef>
              <a:spcAft>
                <a:spcPts val="0"/>
              </a:spcAft>
              <a:buClr>
                <a:schemeClr val="dk1"/>
              </a:buClr>
              <a:buSzPts val="1800"/>
              <a:buFont typeface="Arial"/>
              <a:buNone/>
            </a:pPr>
            <a:r>
              <a:rPr lang="en-GB" sz="3600"/>
              <a:t>If you need help or advice contact us</a:t>
            </a:r>
            <a:br>
              <a:rPr lang="en-GB" sz="3600"/>
            </a:br>
            <a:r>
              <a:rPr b="1" lang="en-GB" sz="3600"/>
              <a:t>accessibility@defra.gov.uk</a:t>
            </a:r>
            <a:endParaRPr b="1" sz="3600"/>
          </a:p>
          <a:p>
            <a:pPr indent="0" lvl="0" marL="0" rtl="0" algn="l">
              <a:spcBef>
                <a:spcPts val="1600"/>
              </a:spcBef>
              <a:spcAft>
                <a:spcPts val="0"/>
              </a:spcAft>
              <a:buClr>
                <a:schemeClr val="dk1"/>
              </a:buClr>
              <a:buSzPts val="1800"/>
              <a:buFont typeface="Arial"/>
              <a:buNone/>
            </a:pPr>
            <a:r>
              <a:rPr lang="en-GB" sz="3600"/>
              <a:t>Any questions?</a:t>
            </a:r>
            <a:endParaRPr sz="3600"/>
          </a:p>
        </p:txBody>
      </p:sp>
      <p:sp>
        <p:nvSpPr>
          <p:cNvPr id="632" name="Google Shape;632;p94"/>
          <p:cNvSpPr txBox="1"/>
          <p:nvPr/>
        </p:nvSpPr>
        <p:spPr>
          <a:xfrm>
            <a:off x="540000" y="493900"/>
            <a:ext cx="860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latin typeface="Atkinson Hyperlegible"/>
                <a:ea typeface="Atkinson Hyperlegible"/>
                <a:cs typeface="Atkinson Hyperlegible"/>
                <a:sym typeface="Atkinson Hyperlegible"/>
              </a:rPr>
              <a:t>Get advice</a:t>
            </a:r>
            <a:endParaRPr b="1" sz="7200">
              <a:latin typeface="Atkinson Hyperlegible"/>
              <a:ea typeface="Atkinson Hyperlegible"/>
              <a:cs typeface="Atkinson Hyperlegible"/>
              <a:sym typeface="Atkinson Hyperlegibl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5"/>
          <p:cNvSpPr txBox="1"/>
          <p:nvPr>
            <p:ph idx="1" type="body"/>
          </p:nvPr>
        </p:nvSpPr>
        <p:spPr>
          <a:xfrm>
            <a:off x="301625" y="1955800"/>
            <a:ext cx="8378100" cy="4116300"/>
          </a:xfrm>
          <a:prstGeom prst="rect">
            <a:avLst/>
          </a:prstGeom>
          <a:noFill/>
          <a:ln>
            <a:noFill/>
          </a:ln>
        </p:spPr>
        <p:txBody>
          <a:bodyPr anchorCtr="0" anchor="t" bIns="91425" lIns="91425" spcFirstLastPara="1" rIns="91425" wrap="square" tIns="91425">
            <a:noAutofit/>
          </a:bodyPr>
          <a:lstStyle/>
          <a:p>
            <a:pPr indent="0" lvl="0" marL="0" rtl="0" algn="l">
              <a:spcBef>
                <a:spcPts val="1600"/>
              </a:spcBef>
              <a:spcAft>
                <a:spcPts val="0"/>
              </a:spcAft>
              <a:buClr>
                <a:schemeClr val="dk1"/>
              </a:buClr>
              <a:buSzPts val="1800"/>
              <a:buFont typeface="Arial"/>
              <a:buNone/>
            </a:pPr>
            <a:r>
              <a:rPr lang="en-GB" sz="3600" u="sng">
                <a:solidFill>
                  <a:schemeClr val="hlink"/>
                </a:solidFill>
                <a:hlinkClick r:id="rId3"/>
              </a:rPr>
              <a:t>Give your feedback on the Defra accessibility introduction session</a:t>
            </a:r>
            <a:endParaRPr sz="3000"/>
          </a:p>
        </p:txBody>
      </p:sp>
      <p:sp>
        <p:nvSpPr>
          <p:cNvPr id="638" name="Google Shape;638;p95"/>
          <p:cNvSpPr txBox="1"/>
          <p:nvPr/>
        </p:nvSpPr>
        <p:spPr>
          <a:xfrm>
            <a:off x="301625" y="259150"/>
            <a:ext cx="8604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200">
                <a:latin typeface="Atkinson Hyperlegible"/>
                <a:ea typeface="Atkinson Hyperlegible"/>
                <a:cs typeface="Atkinson Hyperlegible"/>
                <a:sym typeface="Atkinson Hyperlegible"/>
              </a:rPr>
              <a:t>Give feedback</a:t>
            </a:r>
            <a:endParaRPr b="1" sz="7200">
              <a:latin typeface="Atkinson Hyperlegible"/>
              <a:ea typeface="Atkinson Hyperlegible"/>
              <a:cs typeface="Atkinson Hyperlegible"/>
              <a:sym typeface="Atkinson Hyperlegibl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grpSp>
        <p:nvGrpSpPr>
          <p:cNvPr id="99" name="Google Shape;99;p21"/>
          <p:cNvGrpSpPr/>
          <p:nvPr/>
        </p:nvGrpSpPr>
        <p:grpSpPr>
          <a:xfrm>
            <a:off x="301625" y="259150"/>
            <a:ext cx="8540750" cy="5722550"/>
            <a:chOff x="301625" y="259150"/>
            <a:chExt cx="8540750" cy="5722550"/>
          </a:xfrm>
        </p:grpSpPr>
        <p:pic>
          <p:nvPicPr>
            <p:cNvPr descr="Visually impaired woman with an Alexa device. She has pink hair and big sunglasses. She's sitting at a table." id="100" name="Google Shape;100;p21" title="Dolly McLoughlin (and Alexa)"/>
            <p:cNvPicPr preferRelativeResize="0"/>
            <p:nvPr/>
          </p:nvPicPr>
          <p:blipFill rotWithShape="1">
            <a:blip r:embed="rId3">
              <a:alphaModFix/>
            </a:blip>
            <a:srcRect b="0" l="7134" r="7823" t="0"/>
            <a:stretch/>
          </p:blipFill>
          <p:spPr>
            <a:xfrm>
              <a:off x="301625" y="259150"/>
              <a:ext cx="8540750" cy="5722550"/>
            </a:xfrm>
            <a:prstGeom prst="rect">
              <a:avLst/>
            </a:prstGeom>
            <a:noFill/>
            <a:ln>
              <a:noFill/>
            </a:ln>
          </p:spPr>
        </p:pic>
        <p:sp>
          <p:nvSpPr>
            <p:cNvPr id="101" name="Google Shape;101;p21"/>
            <p:cNvSpPr txBox="1"/>
            <p:nvPr/>
          </p:nvSpPr>
          <p:spPr>
            <a:xfrm>
              <a:off x="7455775" y="259150"/>
              <a:ext cx="1386600" cy="294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1200"/>
                </a:spcAft>
                <a:buNone/>
              </a:pPr>
              <a:r>
                <a:rPr b="1" lang="en-GB">
                  <a:solidFill>
                    <a:srgbClr val="FFFFFF"/>
                  </a:solidFill>
                  <a:latin typeface="Atkinson Hyperlegible"/>
                  <a:ea typeface="Atkinson Hyperlegible"/>
                  <a:cs typeface="Atkinson Hyperlegible"/>
                  <a:sym typeface="Atkinson Hyperlegible"/>
                </a:rPr>
                <a:t>RNIB</a:t>
              </a:r>
              <a:endParaRPr b="1">
                <a:solidFill>
                  <a:srgbClr val="FFFFFF"/>
                </a:solidFill>
                <a:latin typeface="Atkinson Hyperlegible"/>
                <a:ea typeface="Atkinson Hyperlegible"/>
                <a:cs typeface="Atkinson Hyperlegible"/>
                <a:sym typeface="Atkinson Hyperlegible"/>
              </a:endParaRPr>
            </a:p>
          </p:txBody>
        </p:sp>
      </p:grpSp>
      <p:sp>
        <p:nvSpPr>
          <p:cNvPr id="102" name="Google Shape;102;p21"/>
          <p:cNvSpPr txBox="1"/>
          <p:nvPr/>
        </p:nvSpPr>
        <p:spPr>
          <a:xfrm>
            <a:off x="2809975" y="4953750"/>
            <a:ext cx="6032400" cy="178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GB" sz="5200">
                <a:solidFill>
                  <a:schemeClr val="dk1"/>
                </a:solidFill>
                <a:latin typeface="Atkinson Hyperlegible"/>
                <a:ea typeface="Atkinson Hyperlegible"/>
                <a:cs typeface="Atkinson Hyperlegible"/>
                <a:sym typeface="Atkinson Hyperlegible"/>
              </a:rPr>
              <a:t>Dolly McLoughlin</a:t>
            </a:r>
            <a:endParaRPr b="1" sz="5200">
              <a:solidFill>
                <a:schemeClr val="dk1"/>
              </a:solidFill>
              <a:latin typeface="Atkinson Hyperlegible"/>
              <a:ea typeface="Atkinson Hyperlegible"/>
              <a:cs typeface="Atkinson Hyperlegible"/>
              <a:sym typeface="Atkinson Hyperlegible"/>
            </a:endParaRPr>
          </a:p>
          <a:p>
            <a:pPr indent="0" lvl="0" marL="0" rtl="0" algn="r">
              <a:spcBef>
                <a:spcPts val="0"/>
              </a:spcBef>
              <a:spcAft>
                <a:spcPts val="0"/>
              </a:spcAft>
              <a:buNone/>
            </a:pPr>
            <a:r>
              <a:rPr b="1" lang="en-GB" sz="5200">
                <a:solidFill>
                  <a:schemeClr val="dk1"/>
                </a:solidFill>
                <a:latin typeface="Atkinson Hyperlegible"/>
                <a:ea typeface="Atkinson Hyperlegible"/>
                <a:cs typeface="Atkinson Hyperlegible"/>
                <a:sym typeface="Atkinson Hyperlegible"/>
              </a:rPr>
              <a:t>(and Alexa)</a:t>
            </a:r>
            <a:endParaRPr b="1" sz="5200">
              <a:solidFill>
                <a:schemeClr val="dk1"/>
              </a:solidFill>
              <a:latin typeface="Atkinson Hyperlegible"/>
              <a:ea typeface="Atkinson Hyperlegible"/>
              <a:cs typeface="Atkinson Hyperlegible"/>
              <a:sym typeface="Atkinson Hyperlegibl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B539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